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" ContentType="image/tif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83648" r:id="rId1"/>
  </p:sldMasterIdLst>
  <p:notesMasterIdLst>
    <p:notesMasterId r:id="rId57"/>
  </p:notesMasterIdLst>
  <p:sldIdLst>
    <p:sldId id="256" r:id="rId2"/>
    <p:sldId id="264" r:id="rId3"/>
    <p:sldId id="319" r:id="rId4"/>
    <p:sldId id="258" r:id="rId5"/>
    <p:sldId id="282" r:id="rId6"/>
    <p:sldId id="284" r:id="rId7"/>
    <p:sldId id="285" r:id="rId8"/>
    <p:sldId id="288" r:id="rId9"/>
    <p:sldId id="268" r:id="rId10"/>
    <p:sldId id="269" r:id="rId11"/>
    <p:sldId id="272" r:id="rId12"/>
    <p:sldId id="289" r:id="rId13"/>
    <p:sldId id="259" r:id="rId14"/>
    <p:sldId id="265" r:id="rId15"/>
    <p:sldId id="270" r:id="rId16"/>
    <p:sldId id="271" r:id="rId17"/>
    <p:sldId id="283" r:id="rId18"/>
    <p:sldId id="281" r:id="rId19"/>
    <p:sldId id="278" r:id="rId20"/>
    <p:sldId id="279" r:id="rId21"/>
    <p:sldId id="280" r:id="rId22"/>
    <p:sldId id="260" r:id="rId23"/>
    <p:sldId id="261" r:id="rId24"/>
    <p:sldId id="287" r:id="rId25"/>
    <p:sldId id="286" r:id="rId26"/>
    <p:sldId id="321" r:id="rId27"/>
    <p:sldId id="320" r:id="rId28"/>
    <p:sldId id="291" r:id="rId29"/>
    <p:sldId id="292" r:id="rId30"/>
    <p:sldId id="293" r:id="rId31"/>
    <p:sldId id="294" r:id="rId32"/>
    <p:sldId id="295" r:id="rId33"/>
    <p:sldId id="296" r:id="rId34"/>
    <p:sldId id="297" r:id="rId35"/>
    <p:sldId id="298" r:id="rId36"/>
    <p:sldId id="299" r:id="rId37"/>
    <p:sldId id="300" r:id="rId38"/>
    <p:sldId id="301" r:id="rId39"/>
    <p:sldId id="302" r:id="rId40"/>
    <p:sldId id="303" r:id="rId41"/>
    <p:sldId id="304" r:id="rId42"/>
    <p:sldId id="305" r:id="rId43"/>
    <p:sldId id="306" r:id="rId44"/>
    <p:sldId id="307" r:id="rId45"/>
    <p:sldId id="308" r:id="rId46"/>
    <p:sldId id="309" r:id="rId47"/>
    <p:sldId id="310" r:id="rId48"/>
    <p:sldId id="311" r:id="rId49"/>
    <p:sldId id="312" r:id="rId50"/>
    <p:sldId id="313" r:id="rId51"/>
    <p:sldId id="314" r:id="rId52"/>
    <p:sldId id="315" r:id="rId53"/>
    <p:sldId id="316" r:id="rId54"/>
    <p:sldId id="317" r:id="rId55"/>
    <p:sldId id="318" r:id="rId5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ABSOLUTE" id="{2F36CE98-C4EF-254E-BD77-707C4181E261}">
          <p14:sldIdLst>
            <p14:sldId id="256"/>
            <p14:sldId id="264"/>
            <p14:sldId id="319"/>
            <p14:sldId id="258"/>
            <p14:sldId id="282"/>
            <p14:sldId id="284"/>
            <p14:sldId id="285"/>
            <p14:sldId id="288"/>
            <p14:sldId id="268"/>
            <p14:sldId id="269"/>
            <p14:sldId id="272"/>
            <p14:sldId id="289"/>
            <p14:sldId id="259"/>
            <p14:sldId id="265"/>
            <p14:sldId id="270"/>
            <p14:sldId id="271"/>
            <p14:sldId id="283"/>
            <p14:sldId id="281"/>
            <p14:sldId id="278"/>
            <p14:sldId id="279"/>
            <p14:sldId id="280"/>
            <p14:sldId id="260"/>
            <p14:sldId id="261"/>
            <p14:sldId id="287"/>
            <p14:sldId id="286"/>
            <p14:sldId id="321"/>
          </p14:sldIdLst>
        </p14:section>
        <p14:section name="Bacardi" id="{5A30DA49-A5F3-B04C-B312-984ED1F0EE23}">
          <p14:sldIdLst>
            <p14:sldId id="320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  <p14:sldId id="315"/>
            <p14:sldId id="316"/>
            <p14:sldId id="317"/>
            <p14:sldId id="31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35CA8"/>
    <a:srgbClr val="ED1B2E"/>
    <a:srgbClr val="272821"/>
    <a:srgbClr val="D8C982"/>
    <a:srgbClr val="FFC001"/>
    <a:srgbClr val="E7DD6C"/>
    <a:srgbClr val="A5E405"/>
    <a:srgbClr val="4D607A"/>
    <a:srgbClr val="D0CECF"/>
    <a:srgbClr val="89CC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059"/>
    <p:restoredTop sz="72924"/>
  </p:normalViewPr>
  <p:slideViewPr>
    <p:cSldViewPr snapToGrid="0" snapToObjects="1">
      <p:cViewPr>
        <p:scale>
          <a:sx n="67" d="100"/>
          <a:sy n="67" d="100"/>
        </p:scale>
        <p:origin x="2240" y="19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notesMaster" Target="notesMasters/notesMaster1.xml"/><Relationship Id="rId58" Type="http://schemas.openxmlformats.org/officeDocument/2006/relationships/presProps" Target="presProps.xml"/><Relationship Id="rId59" Type="http://schemas.openxmlformats.org/officeDocument/2006/relationships/viewProps" Target="viewProp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theme" Target="theme/theme1.xml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EEDF2F-79D4-DE45-A852-3360FCFD39D5}" type="datetimeFigureOut">
              <a:rPr kumimoji="1" lang="ko-KR" altLang="en-US" smtClean="0"/>
              <a:t>2017. 11. 20.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AF09BC-247A-F346-B507-E357C94D01B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98954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AF09BC-247A-F346-B507-E357C94D01B6}" type="slidenum">
              <a:rPr kumimoji="1" lang="ko-KR" altLang="en-US" smtClean="0"/>
              <a:t>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70777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smtClean="0"/>
              <a:t>그 중에 제가 한거 몇가지만 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AF09BC-247A-F346-B507-E357C94D01B6}" type="slidenum">
              <a:rPr kumimoji="1" lang="ko-KR" altLang="en-US" smtClean="0"/>
              <a:t>13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943789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AF09BC-247A-F346-B507-E357C94D01B6}" type="slidenum">
              <a:rPr kumimoji="1" lang="ko-KR" altLang="en-US" smtClean="0"/>
              <a:t>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842504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 smtClean="0"/>
              <a:t>Payload </a:t>
            </a:r>
            <a:r>
              <a:rPr kumimoji="1" lang="ko-KR" altLang="en-US" dirty="0" smtClean="0"/>
              <a:t>를 포함해서 푸시를 보내려면 서버키가 필요</a:t>
            </a:r>
            <a:endParaRPr kumimoji="1" lang="en-US" altLang="ko-KR" dirty="0" smtClean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AF09BC-247A-F346-B507-E357C94D01B6}" type="slidenum">
              <a:rPr kumimoji="1" lang="ko-KR" altLang="en-US" smtClean="0"/>
              <a:t>15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066889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AF09BC-247A-F346-B507-E357C94D01B6}" type="slidenum">
              <a:rPr kumimoji="1" lang="ko-KR" altLang="en-US" smtClean="0"/>
              <a:t>17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46499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smtClean="0"/>
              <a:t>바카디 제외</a:t>
            </a:r>
            <a:r>
              <a:rPr kumimoji="1" lang="ko-KR" altLang="en-US" baseline="0" dirty="0" smtClean="0"/>
              <a:t> </a:t>
            </a:r>
            <a:endParaRPr kumimoji="1" lang="en-US" altLang="ko-KR" baseline="0" dirty="0" smtClean="0"/>
          </a:p>
          <a:p>
            <a:r>
              <a:rPr kumimoji="1" lang="en-US" altLang="ko-KR" baseline="0" dirty="0" smtClean="0"/>
              <a:t>Absolute </a:t>
            </a:r>
            <a:r>
              <a:rPr kumimoji="1" lang="ko-KR" altLang="en-US" baseline="0" dirty="0" smtClean="0"/>
              <a:t>팀원들 </a:t>
            </a:r>
            <a:r>
              <a:rPr kumimoji="1" lang="en-US" altLang="ko-KR" baseline="0" dirty="0" smtClean="0"/>
              <a:t>PR </a:t>
            </a:r>
            <a:r>
              <a:rPr kumimoji="1" lang="ko-KR" altLang="en-US" baseline="0" dirty="0" smtClean="0"/>
              <a:t>총합 </a:t>
            </a:r>
            <a:r>
              <a:rPr kumimoji="1" lang="en-US" altLang="ko-KR" baseline="0" dirty="0" smtClean="0"/>
              <a:t>30</a:t>
            </a:r>
            <a:r>
              <a:rPr kumimoji="1" lang="ko-KR" altLang="en-US" baseline="0" dirty="0" smtClean="0"/>
              <a:t>개 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AF09BC-247A-F346-B507-E357C94D01B6}" type="slidenum">
              <a:rPr kumimoji="1" lang="ko-KR" altLang="en-US" smtClean="0"/>
              <a:t>18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661838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AF09BC-247A-F346-B507-E357C94D01B6}" type="slidenum">
              <a:rPr kumimoji="1" lang="ko-KR" altLang="en-US" smtClean="0"/>
              <a:t>19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374621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AF09BC-247A-F346-B507-E357C94D01B6}" type="slidenum">
              <a:rPr kumimoji="1" lang="ko-KR" altLang="en-US" smtClean="0"/>
              <a:t>20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816161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AF09BC-247A-F346-B507-E357C94D01B6}" type="slidenum">
              <a:rPr kumimoji="1" lang="ko-KR" altLang="en-US" smtClean="0"/>
              <a:t>21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91605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smtClean="0"/>
              <a:t>나으 소감은 </a:t>
            </a:r>
            <a:r>
              <a:rPr kumimoji="1" lang="en-US" altLang="ko-KR" dirty="0" smtClean="0"/>
              <a:t>~~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AF09BC-247A-F346-B507-E357C94D01B6}" type="slidenum">
              <a:rPr kumimoji="1" lang="ko-KR" altLang="en-US" smtClean="0"/>
              <a:t>22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682574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AF09BC-247A-F346-B507-E357C94D01B6}" type="slidenum">
              <a:rPr kumimoji="1" lang="ko-KR" altLang="en-US" smtClean="0"/>
              <a:t>26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916048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AF09BC-247A-F346-B507-E357C94D01B6}" type="slidenum">
              <a:rPr kumimoji="1" lang="ko-KR" altLang="en-US" smtClean="0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1226158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034232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Absolute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Starbucks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Siren-Order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와 같은 웹 기반 주문 플랫폼입니다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endParaRPr kumimoji="1" lang="en-US" altLang="ko-K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kumimoji="1" lang="ko-KR" altLang="en-US" dirty="0" smtClean="0"/>
              <a:t>앱솔루트는 사이렌오더 같은 </a:t>
            </a:r>
            <a:r>
              <a:rPr kumimoji="1" lang="en-US" altLang="ko-KR" dirty="0" smtClean="0"/>
              <a:t>'</a:t>
            </a:r>
            <a:r>
              <a:rPr kumimoji="1" lang="ko-KR" altLang="en-US" dirty="0" smtClean="0"/>
              <a:t>서비스</a:t>
            </a:r>
            <a:r>
              <a:rPr kumimoji="1" lang="en-US" altLang="ko-KR" dirty="0" smtClean="0"/>
              <a:t>'</a:t>
            </a:r>
            <a:r>
              <a:rPr kumimoji="1" lang="ko-KR" altLang="en-US" dirty="0" smtClean="0"/>
              <a:t>를 만드는 프로젝트가 아니라 </a:t>
            </a:r>
            <a:endParaRPr kumimoji="1" lang="en-US" altLang="ko-KR" dirty="0" smtClean="0"/>
          </a:p>
          <a:p>
            <a:r>
              <a:rPr kumimoji="1" lang="ko-KR" altLang="en-US" dirty="0" smtClean="0"/>
              <a:t>사이렌 오더 같은 서비스를 쉽게 만들 수 있는 프레임웍을 제공하는 프로젝트이다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AF09BC-247A-F346-B507-E357C94D01B6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752734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smtClean="0"/>
              <a:t>사이렌 오더</a:t>
            </a:r>
            <a:endParaRPr kumimoji="1" lang="en-US" altLang="ko-KR" dirty="0" smtClean="0"/>
          </a:p>
          <a:p>
            <a:endParaRPr kumimoji="1" lang="en-US" altLang="ko-KR" dirty="0" smtClean="0"/>
          </a:p>
          <a:p>
            <a:r>
              <a:rPr kumimoji="1" lang="ko-KR" altLang="en-US" dirty="0" smtClean="0"/>
              <a:t>앱다운 </a:t>
            </a:r>
            <a:r>
              <a:rPr kumimoji="1" lang="en-US" altLang="ko-KR" dirty="0" smtClean="0"/>
              <a:t>&gt;</a:t>
            </a:r>
            <a:r>
              <a:rPr kumimoji="1" lang="ko-KR" altLang="en-US" dirty="0" smtClean="0"/>
              <a:t> 주문 </a:t>
            </a:r>
            <a:r>
              <a:rPr kumimoji="1" lang="en-US" altLang="ko-KR" dirty="0" smtClean="0"/>
              <a:t>&gt;</a:t>
            </a:r>
            <a:r>
              <a:rPr kumimoji="1" lang="ko-KR" altLang="en-US" baseline="0" dirty="0" smtClean="0"/>
              <a:t> 결제 </a:t>
            </a:r>
            <a:r>
              <a:rPr kumimoji="1" lang="en-US" altLang="ko-KR" baseline="0" dirty="0" smtClean="0"/>
              <a:t>&gt;</a:t>
            </a:r>
            <a:r>
              <a:rPr kumimoji="1" lang="ko-KR" altLang="en-US" baseline="0" dirty="0" smtClean="0"/>
              <a:t> 푸시 </a:t>
            </a:r>
            <a:r>
              <a:rPr kumimoji="1" lang="en-US" altLang="ko-KR" baseline="0" dirty="0" smtClean="0"/>
              <a:t>&gt;</a:t>
            </a:r>
            <a:r>
              <a:rPr kumimoji="1" lang="ko-KR" altLang="en-US" baseline="0" dirty="0" smtClean="0"/>
              <a:t> 겟</a:t>
            </a:r>
            <a:r>
              <a:rPr kumimoji="1" lang="en-US" altLang="ko-KR" baseline="0" dirty="0" smtClean="0"/>
              <a:t>!!</a:t>
            </a:r>
          </a:p>
          <a:p>
            <a:endParaRPr kumimoji="1" lang="en-US" altLang="ko-KR" baseline="0" dirty="0" smtClean="0"/>
          </a:p>
          <a:p>
            <a:r>
              <a:rPr kumimoji="1" lang="ko-KR" altLang="en-US" baseline="0" dirty="0" smtClean="0"/>
              <a:t>근데 이것도 귀찮음</a:t>
            </a:r>
            <a:r>
              <a:rPr kumimoji="1" lang="en-US" altLang="ko-KR" baseline="0" dirty="0" smtClean="0"/>
              <a:t>,</a:t>
            </a:r>
            <a:r>
              <a:rPr kumimoji="1" lang="ko-KR" altLang="en-US" baseline="0" dirty="0" smtClean="0"/>
              <a:t> 좀더 간소화 시켜보자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AF09BC-247A-F346-B507-E357C94D01B6}" type="slidenum">
              <a:rPr kumimoji="1" lang="ko-KR" altLang="en-US" smtClean="0"/>
              <a:t>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691524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smtClean="0"/>
              <a:t>사이렌 오더</a:t>
            </a:r>
            <a:endParaRPr kumimoji="1" lang="en-US" altLang="ko-KR" dirty="0" smtClean="0"/>
          </a:p>
          <a:p>
            <a:endParaRPr kumimoji="1" lang="en-US" altLang="ko-KR" dirty="0" smtClean="0"/>
          </a:p>
          <a:p>
            <a:r>
              <a:rPr kumimoji="1" lang="ko-KR" altLang="en-US" dirty="0" smtClean="0"/>
              <a:t>앱다운 </a:t>
            </a:r>
            <a:r>
              <a:rPr kumimoji="1" lang="en-US" altLang="ko-KR" dirty="0" smtClean="0"/>
              <a:t>&gt;</a:t>
            </a:r>
            <a:r>
              <a:rPr kumimoji="1" lang="ko-KR" altLang="en-US" dirty="0" smtClean="0"/>
              <a:t> 주문 </a:t>
            </a:r>
            <a:r>
              <a:rPr kumimoji="1" lang="en-US" altLang="ko-KR" dirty="0" smtClean="0"/>
              <a:t>&gt;</a:t>
            </a:r>
            <a:r>
              <a:rPr kumimoji="1" lang="ko-KR" altLang="en-US" baseline="0" dirty="0" smtClean="0"/>
              <a:t> 결제 </a:t>
            </a:r>
            <a:r>
              <a:rPr kumimoji="1" lang="en-US" altLang="ko-KR" baseline="0" dirty="0" smtClean="0"/>
              <a:t>&gt;</a:t>
            </a:r>
            <a:r>
              <a:rPr kumimoji="1" lang="ko-KR" altLang="en-US" baseline="0" dirty="0" smtClean="0"/>
              <a:t> 푸시 </a:t>
            </a:r>
            <a:r>
              <a:rPr kumimoji="1" lang="en-US" altLang="ko-KR" baseline="0" dirty="0" smtClean="0"/>
              <a:t>&gt;</a:t>
            </a:r>
            <a:r>
              <a:rPr kumimoji="1" lang="ko-KR" altLang="en-US" baseline="0" dirty="0" smtClean="0"/>
              <a:t> 겟</a:t>
            </a:r>
            <a:r>
              <a:rPr kumimoji="1" lang="en-US" altLang="ko-KR" baseline="0" dirty="0" smtClean="0"/>
              <a:t>!!</a:t>
            </a:r>
          </a:p>
          <a:p>
            <a:endParaRPr kumimoji="1" lang="en-US" altLang="ko-KR" baseline="0" dirty="0" smtClean="0"/>
          </a:p>
          <a:p>
            <a:r>
              <a:rPr kumimoji="1" lang="ko-KR" altLang="en-US" baseline="0" dirty="0" smtClean="0"/>
              <a:t>근데 이것도 귀찮음</a:t>
            </a:r>
            <a:r>
              <a:rPr kumimoji="1" lang="en-US" altLang="ko-KR" baseline="0" dirty="0" smtClean="0"/>
              <a:t>,</a:t>
            </a:r>
            <a:r>
              <a:rPr kumimoji="1" lang="ko-KR" altLang="en-US" baseline="0" dirty="0" smtClean="0"/>
              <a:t> 좀더 간소화 시켜보자</a:t>
            </a:r>
            <a:endParaRPr kumimoji="1" lang="en-US" altLang="ko-KR" baseline="0" dirty="0" smtClean="0"/>
          </a:p>
          <a:p>
            <a:endParaRPr kumimoji="1" lang="en-US" altLang="ko-KR" baseline="0" dirty="0" smtClean="0"/>
          </a:p>
          <a:p>
            <a:r>
              <a:rPr kumimoji="1" lang="ko-KR" altLang="en-US" baseline="0" dirty="0" smtClean="0"/>
              <a:t>누가 동네 카페에서 굳이 앱을 설치하고 회원가입하고 </a:t>
            </a:r>
            <a:r>
              <a:rPr kumimoji="1" lang="mr-IN" altLang="ko-KR" baseline="0" dirty="0" smtClean="0"/>
              <a:t>…</a:t>
            </a:r>
            <a:endParaRPr kumimoji="1" lang="en-US" altLang="ko-KR" baseline="0" dirty="0" smtClean="0"/>
          </a:p>
          <a:p>
            <a:endParaRPr kumimoji="1" lang="en-US" altLang="ko-KR" baseline="0" dirty="0" smtClean="0"/>
          </a:p>
          <a:p>
            <a:r>
              <a:rPr kumimoji="1" lang="ko-KR" altLang="en-US" baseline="0" dirty="0" smtClean="0"/>
              <a:t>한번만 해당 서비스를 이용하더라도 사용자가 부담없이</a:t>
            </a:r>
            <a:r>
              <a:rPr kumimoji="1" lang="en-US" altLang="ko-KR" baseline="0" dirty="0" smtClean="0"/>
              <a:t>,</a:t>
            </a:r>
            <a:r>
              <a:rPr kumimoji="1" lang="ko-KR" altLang="en-US" baseline="0" dirty="0" smtClean="0"/>
              <a:t> 편하게 이용할 수 있도록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AF09BC-247A-F346-B507-E357C94D01B6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859729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이걸 가능하게 하는 웹 기술 몇가지</a:t>
            </a:r>
            <a:endParaRPr lang="en-US" altLang="ko-K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en-US" altLang="ko-KR" dirty="0" smtClean="0">
              <a:latin typeface="THEJung140" charset="-127"/>
              <a:ea typeface="THEJung140" charset="-127"/>
              <a:cs typeface="THEJung140" charset="-127"/>
            </a:endParaRPr>
          </a:p>
          <a:p>
            <a:r>
              <a:rPr kumimoji="1" lang="en-US" altLang="ko-KR" dirty="0" smtClean="0">
                <a:latin typeface="THEJung140" charset="-127"/>
                <a:ea typeface="THEJung140" charset="-127"/>
                <a:cs typeface="THEJung140" charset="-127"/>
              </a:rPr>
              <a:t>Physical web</a:t>
            </a:r>
          </a:p>
          <a:p>
            <a:r>
              <a:rPr kumimoji="1" lang="en-US" altLang="ko-KR" dirty="0" smtClean="0">
                <a:latin typeface="THEJung140" charset="-127"/>
                <a:ea typeface="THEJung140" charset="-127"/>
                <a:cs typeface="THEJung140" charset="-127"/>
              </a:rPr>
              <a:t>PWA</a:t>
            </a:r>
          </a:p>
          <a:p>
            <a:r>
              <a:rPr kumimoji="1" lang="en-US" altLang="ko-KR" dirty="0" smtClean="0">
                <a:latin typeface="THEJung140" charset="-127"/>
                <a:ea typeface="THEJung140" charset="-127"/>
                <a:cs typeface="THEJung140" charset="-127"/>
              </a:rPr>
              <a:t>Web Payment</a:t>
            </a:r>
          </a:p>
          <a:p>
            <a:r>
              <a:rPr kumimoji="1" lang="en-US" altLang="ko-KR" dirty="0" smtClean="0">
                <a:latin typeface="THEJung140" charset="-127"/>
                <a:ea typeface="THEJung140" charset="-127"/>
                <a:cs typeface="THEJung140" charset="-127"/>
              </a:rPr>
              <a:t>Push Notification</a:t>
            </a: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AF09BC-247A-F346-B507-E357C94D01B6}" type="slidenum">
              <a:rPr kumimoji="1" lang="ko-KR" altLang="en-US" smtClean="0"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14925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0"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 중에서 나는 </a:t>
            </a:r>
            <a:r>
              <a:rPr kumimoji="0"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Push </a:t>
            </a:r>
            <a:r>
              <a:rPr kumimoji="0"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했슴미다</a:t>
            </a:r>
            <a:endParaRPr kumimoji="1" lang="en-US" altLang="ko-KR" dirty="0" smtClean="0">
              <a:latin typeface="THEJung140" charset="-127"/>
              <a:ea typeface="THEJung140" charset="-127"/>
              <a:cs typeface="THEJung140" charset="-127"/>
            </a:endParaRP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AF09BC-247A-F346-B507-E357C94D01B6}" type="slidenum">
              <a:rPr kumimoji="1" lang="ko-KR" altLang="en-US" smtClean="0"/>
              <a:t>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83190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 smtClean="0"/>
              <a:t>Push </a:t>
            </a:r>
            <a:r>
              <a:rPr kumimoji="1" lang="ko-KR" altLang="en-US" dirty="0" smtClean="0"/>
              <a:t>를 하려면 </a:t>
            </a:r>
            <a:r>
              <a:rPr kumimoji="1" lang="en-US" altLang="ko-KR" dirty="0" smtClean="0"/>
              <a:t>Service Worker </a:t>
            </a:r>
            <a:r>
              <a:rPr kumimoji="1" lang="ko-KR" altLang="en-US" dirty="0" smtClean="0"/>
              <a:t>를 알아야 해여</a:t>
            </a:r>
            <a:endParaRPr kumimoji="1" lang="en-US" altLang="ko-KR" dirty="0" smtClean="0"/>
          </a:p>
          <a:p>
            <a:endParaRPr kumimoji="1" lang="en-US" altLang="ko-KR" dirty="0" smtClean="0"/>
          </a:p>
          <a:p>
            <a:r>
              <a:rPr kumimoji="1" lang="ko-KR" altLang="en-US" dirty="0" smtClean="0"/>
              <a:t>근데 이게 좀 복잡함</a:t>
            </a:r>
          </a:p>
          <a:p>
            <a:endParaRPr kumimoji="1" lang="en-US" altLang="ko-KR" dirty="0" smtClean="0"/>
          </a:p>
          <a:p>
            <a:r>
              <a:rPr kumimoji="1" lang="ko-KR" altLang="en-US" dirty="0" smtClean="0"/>
              <a:t>서비스워커는 웹워커처럼 이벤트드리븐 방식으로 웹페이지와는 별도의 스레드에서 동작</a:t>
            </a:r>
            <a:endParaRPr kumimoji="1" lang="en-US" altLang="ko-KR" dirty="0" smtClean="0"/>
          </a:p>
          <a:p>
            <a:r>
              <a:rPr kumimoji="1" lang="ko-KR" altLang="en-US" dirty="0" smtClean="0"/>
              <a:t>브라우저와 다른 라이프 사이클로 동작</a:t>
            </a:r>
            <a:r>
              <a:rPr kumimoji="1" lang="en-US" altLang="ko-KR" dirty="0" smtClean="0"/>
              <a:t>,</a:t>
            </a:r>
            <a:r>
              <a:rPr kumimoji="1" lang="ko-KR" altLang="en-US" dirty="0" smtClean="0"/>
              <a:t> </a:t>
            </a:r>
            <a:endParaRPr kumimoji="1" lang="en-US" altLang="ko-KR" dirty="0" smtClean="0"/>
          </a:p>
          <a:p>
            <a:r>
              <a:rPr kumimoji="1" lang="ko-KR" altLang="en-US" dirty="0" smtClean="0"/>
              <a:t>브라우저가 꺼져있어도 푸시 </a:t>
            </a:r>
            <a:r>
              <a:rPr kumimoji="1" lang="ko-KR" altLang="en-US" smtClean="0"/>
              <a:t>알람이 울려야함</a:t>
            </a:r>
            <a:endParaRPr kumimoji="1" lang="en-US" altLang="ko-KR" dirty="0" smtClean="0"/>
          </a:p>
          <a:p>
            <a:r>
              <a:rPr kumimoji="1" lang="ko-KR" altLang="en-US" dirty="0" smtClean="0"/>
              <a:t>브라우저와 별개로 움직임</a:t>
            </a:r>
            <a:r>
              <a:rPr kumimoji="1" lang="en-US" altLang="ko-KR" dirty="0" smtClean="0"/>
              <a:t>.</a:t>
            </a:r>
            <a:r>
              <a:rPr kumimoji="1" lang="ko-KR" altLang="en-US" baseline="0" dirty="0" smtClean="0"/>
              <a:t> </a:t>
            </a:r>
            <a:r>
              <a:rPr kumimoji="1" lang="en-US" altLang="ko-KR" baseline="0" dirty="0" smtClean="0"/>
              <a:t>=&gt;</a:t>
            </a:r>
            <a:r>
              <a:rPr kumimoji="1" lang="ko-KR" altLang="en-US" baseline="0" dirty="0" smtClean="0"/>
              <a:t> </a:t>
            </a:r>
            <a:r>
              <a:rPr kumimoji="1" lang="ko-KR" altLang="en-US" dirty="0" smtClean="0"/>
              <a:t>컨트롤이 어려움</a:t>
            </a:r>
            <a:r>
              <a:rPr kumimoji="1" lang="en-US" altLang="ko-KR" dirty="0" smtClean="0"/>
              <a:t>.</a:t>
            </a:r>
            <a:r>
              <a:rPr kumimoji="1" lang="ko-KR" altLang="en-US" dirty="0" smtClean="0"/>
              <a:t> </a:t>
            </a:r>
            <a:endParaRPr kumimoji="1" lang="en-US" altLang="ko-KR" dirty="0" smtClean="0"/>
          </a:p>
          <a:p>
            <a:endParaRPr kumimoji="1" lang="en-US" altLang="ko-KR" dirty="0" smtClean="0"/>
          </a:p>
          <a:p>
            <a:r>
              <a:rPr kumimoji="1" lang="ko-KR" altLang="en-US" dirty="0" smtClean="0"/>
              <a:t>데드락 발생 </a:t>
            </a:r>
            <a:r>
              <a:rPr kumimoji="1" lang="en-US" altLang="ko-KR" dirty="0" smtClean="0"/>
              <a:t>.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/>
              <a:t>!</a:t>
            </a:r>
            <a:r>
              <a:rPr kumimoji="1" lang="ko-KR" altLang="en-US" dirty="0" smtClean="0"/>
              <a:t> </a:t>
            </a:r>
            <a:endParaRPr kumimoji="1" lang="en-US" altLang="ko-KR" dirty="0" smtClean="0"/>
          </a:p>
          <a:p>
            <a:endParaRPr kumimoji="1"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AF09BC-247A-F346-B507-E357C94D01B6}" type="slidenum">
              <a:rPr kumimoji="1" lang="ko-KR" altLang="en-US" smtClean="0"/>
              <a:t>10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642431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 dirty="0" smtClean="0"/>
              <a:t>그래서 컨트리뷰톤 기간 동안의 </a:t>
            </a:r>
            <a:r>
              <a:rPr kumimoji="1" lang="en-US" altLang="ko-KR" dirty="0" smtClean="0"/>
              <a:t>“</a:t>
            </a:r>
            <a:r>
              <a:rPr kumimoji="1" lang="ko-KR" altLang="en-US" dirty="0" smtClean="0"/>
              <a:t>내</a:t>
            </a:r>
            <a:r>
              <a:rPr kumimoji="1" lang="en-US" altLang="ko-KR" dirty="0" smtClean="0"/>
              <a:t>”</a:t>
            </a:r>
            <a:r>
              <a:rPr kumimoji="1" lang="ko-KR" altLang="en-US" dirty="0" smtClean="0"/>
              <a:t> 목표는</a:t>
            </a:r>
            <a:r>
              <a:rPr kumimoji="1" lang="en-US" altLang="ko-KR" dirty="0" smtClean="0"/>
              <a:t>?</a:t>
            </a:r>
          </a:p>
          <a:p>
            <a:pPr marL="228600" indent="-228600">
              <a:buAutoNum type="arabicPeriod"/>
            </a:pPr>
            <a:endParaRPr kumimoji="1" lang="en-US" altLang="ko-KR" dirty="0" smtClean="0"/>
          </a:p>
          <a:p>
            <a:pPr marL="228600" indent="-228600">
              <a:buAutoNum type="arabicPeriod"/>
            </a:pPr>
            <a:r>
              <a:rPr kumimoji="1" lang="ko-KR" altLang="en-US" dirty="0" smtClean="0"/>
              <a:t>푸시를 하려면 서비스 워커 개념을 알아야함</a:t>
            </a:r>
            <a:endParaRPr kumimoji="1" lang="en-US" altLang="ko-KR" dirty="0" smtClean="0"/>
          </a:p>
          <a:p>
            <a:pPr marL="228600" indent="-228600">
              <a:buAutoNum type="arabicPeriod"/>
            </a:pPr>
            <a:r>
              <a:rPr kumimoji="1" lang="ko-KR" altLang="en-US" dirty="0" smtClean="0"/>
              <a:t>서비스워커와 메인스레드는 서로 다른 스레드에서 동작</a:t>
            </a:r>
            <a:r>
              <a:rPr kumimoji="1" lang="en-US" altLang="ko-KR" dirty="0" smtClean="0"/>
              <a:t>,</a:t>
            </a:r>
            <a:r>
              <a:rPr kumimoji="1" lang="ko-KR" altLang="en-US" dirty="0" smtClean="0"/>
              <a:t> 신경써야 할 게 많음</a:t>
            </a:r>
            <a:endParaRPr kumimoji="1" lang="en-US" altLang="ko-KR" dirty="0" smtClean="0"/>
          </a:p>
          <a:p>
            <a:pPr marL="228600" indent="-228600">
              <a:buAutoNum type="arabicPeriod"/>
            </a:pPr>
            <a:r>
              <a:rPr kumimoji="1" lang="en-US" altLang="ko-KR" dirty="0" smtClean="0"/>
              <a:t>Absolute </a:t>
            </a:r>
            <a:r>
              <a:rPr kumimoji="1" lang="ko-KR" altLang="en-US" dirty="0" smtClean="0"/>
              <a:t>는 개발자가 서비스워커따윈 </a:t>
            </a:r>
            <a:r>
              <a:rPr kumimoji="1" lang="en-US" altLang="ko-KR" dirty="0" smtClean="0"/>
              <a:t>1</a:t>
            </a:r>
            <a:r>
              <a:rPr kumimoji="1" lang="ko-KR" altLang="en-US" dirty="0" smtClean="0"/>
              <a:t>도 몰라도 되고 모든 처리는 메인스레드에서 가능하도록 하는 것이 목표</a:t>
            </a:r>
            <a:endParaRPr kumimoji="1" lang="en-US" altLang="ko-KR" dirty="0" smtClean="0"/>
          </a:p>
          <a:p>
            <a:pPr marL="228600" indent="-228600">
              <a:buAutoNum type="arabicPeriod"/>
            </a:pPr>
            <a:endParaRPr kumimoji="1" lang="en-US" altLang="ko-KR" dirty="0" smtClean="0"/>
          </a:p>
          <a:p>
            <a:pPr marL="228600" indent="-228600">
              <a:buAutoNum type="arabicPeriod"/>
            </a:pPr>
            <a:endParaRPr kumimoji="1" lang="en-US" altLang="ko-KR" dirty="0" smtClean="0"/>
          </a:p>
          <a:p>
            <a:pPr marL="228600" indent="-228600">
              <a:buAutoNum type="arabicPeriod"/>
            </a:pPr>
            <a:endParaRPr kumimoji="1"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AF09BC-247A-F346-B507-E357C94D01B6}" type="slidenum">
              <a:rPr kumimoji="1" lang="ko-KR" altLang="en-US" smtClean="0"/>
              <a:t>12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113653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부제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 smtClean="0"/>
              <a:t>마스터 부제목 스타일 편집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053E3-AF7E-D848-AF49-FF74FAEF54CB}" type="datetime1">
              <a:rPr kumimoji="1" lang="ko-KR" altLang="en-US" smtClean="0"/>
              <a:t>2017. 11. 20.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1C764-FD3A-9C49-B846-830966077D6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478504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A2017-5410-5441-A02C-199A5F55F8A5}" type="datetime1">
              <a:rPr kumimoji="1" lang="ko-KR" altLang="en-US" smtClean="0"/>
              <a:t>2017. 11. 20.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1C764-FD3A-9C49-B846-830966077D6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272578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5EEA6-B93C-5B49-820A-23FA2D2CEE53}" type="datetime1">
              <a:rPr kumimoji="1" lang="ko-KR" altLang="en-US" smtClean="0"/>
              <a:t>2017. 11. 20.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1C764-FD3A-9C49-B846-830966077D6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301798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빈 페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"/>
          <p:cNvSpPr/>
          <p:nvPr userDrawn="1"/>
        </p:nvSpPr>
        <p:spPr>
          <a:xfrm>
            <a:off x="0" y="6693233"/>
            <a:ext cx="12204998" cy="167757"/>
          </a:xfrm>
          <a:prstGeom prst="rect">
            <a:avLst/>
          </a:prstGeom>
          <a:solidFill>
            <a:srgbClr val="ED1C2E"/>
          </a:solidFill>
          <a:ln w="3175">
            <a:miter lim="400000"/>
          </a:ln>
        </p:spPr>
        <p:txBody>
          <a:bodyPr lIns="26786" tIns="26786" rIns="26786" bIns="26786" anchor="ctr"/>
          <a:lstStyle/>
          <a:p>
            <a:pPr>
              <a:defRPr sz="28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400"/>
          </a:p>
        </p:txBody>
      </p:sp>
      <p:sp>
        <p:nvSpPr>
          <p:cNvPr id="4" name="2017 CONTRIBUTHON"/>
          <p:cNvSpPr/>
          <p:nvPr userDrawn="1"/>
        </p:nvSpPr>
        <p:spPr>
          <a:xfrm>
            <a:off x="-6165" y="6693233"/>
            <a:ext cx="1898159" cy="167757"/>
          </a:xfrm>
          <a:prstGeom prst="rect">
            <a:avLst/>
          </a:prstGeom>
          <a:solidFill>
            <a:srgbClr val="D7C982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6786" tIns="26786" rIns="26786" bIns="26786"/>
          <a:lstStyle>
            <a:lvl1pPr>
              <a:defRPr sz="1600" spc="320">
                <a:solidFill>
                  <a:srgbClr val="3A3A3A"/>
                </a:solidFill>
                <a:latin typeface="Futura Condensed"/>
                <a:ea typeface="Futura Condensed"/>
                <a:cs typeface="Futura Condensed"/>
                <a:sym typeface="Futura Condensed"/>
              </a:defRPr>
            </a:lvl1pPr>
          </a:lstStyle>
          <a:p>
            <a:pPr algn="ctr"/>
            <a:r>
              <a:rPr sz="800" dirty="0"/>
              <a:t>2017 CONTRIBUTHON</a:t>
            </a:r>
          </a:p>
        </p:txBody>
      </p:sp>
      <p:sp>
        <p:nvSpPr>
          <p:cNvPr id="110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726562" y="6668519"/>
            <a:ext cx="420261" cy="193111"/>
          </a:xfrm>
          <a:prstGeom prst="rect">
            <a:avLst/>
          </a:prstGeom>
        </p:spPr>
        <p:txBody>
          <a:bodyPr anchor="t" anchorCtr="0"/>
          <a:lstStyle>
            <a:lvl1pPr>
              <a:defRPr sz="800" b="1">
                <a:solidFill>
                  <a:schemeClr val="bg1"/>
                </a:solidFill>
                <a:latin typeface="Futura Medium" charset="0"/>
                <a:ea typeface="Futura Medium" charset="0"/>
                <a:cs typeface="Futura Medium" charset="0"/>
                <a:sym typeface="Helvetica Neue Light"/>
              </a:defRPr>
            </a:lvl1pPr>
          </a:lstStyle>
          <a:p>
            <a:fld id="{86CB4B4D-7CA3-9044-876B-883B54F8677D}" type="slidenum">
              <a:rPr lang="uk-UA" smtClean="0"/>
              <a:pPr/>
              <a:t>‹#›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01672299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"/>
          <p:cNvSpPr/>
          <p:nvPr userDrawn="1"/>
        </p:nvSpPr>
        <p:spPr>
          <a:xfrm>
            <a:off x="0" y="6693233"/>
            <a:ext cx="12204998" cy="167757"/>
          </a:xfrm>
          <a:prstGeom prst="rect">
            <a:avLst/>
          </a:prstGeom>
          <a:solidFill>
            <a:srgbClr val="135CA8"/>
          </a:solidFill>
          <a:ln w="3175">
            <a:miter lim="400000"/>
          </a:ln>
        </p:spPr>
        <p:txBody>
          <a:bodyPr lIns="26786" tIns="26786" rIns="26786" bIns="26786" anchor="ctr"/>
          <a:lstStyle/>
          <a:p>
            <a:pPr>
              <a:defRPr sz="28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400"/>
          </a:p>
        </p:txBody>
      </p:sp>
      <p:sp>
        <p:nvSpPr>
          <p:cNvPr id="7" name="2017 CONTRIBUTHON"/>
          <p:cNvSpPr/>
          <p:nvPr userDrawn="1"/>
        </p:nvSpPr>
        <p:spPr>
          <a:xfrm>
            <a:off x="-6165" y="6693233"/>
            <a:ext cx="1898159" cy="167757"/>
          </a:xfrm>
          <a:prstGeom prst="rect">
            <a:avLst/>
          </a:prstGeom>
          <a:solidFill>
            <a:srgbClr val="D7C982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6786" tIns="26786" rIns="26786" bIns="26786"/>
          <a:lstStyle>
            <a:lvl1pPr>
              <a:defRPr sz="1600" spc="320">
                <a:solidFill>
                  <a:srgbClr val="3A3A3A"/>
                </a:solidFill>
                <a:latin typeface="Futura Condensed"/>
                <a:ea typeface="Futura Condensed"/>
                <a:cs typeface="Futura Condensed"/>
                <a:sym typeface="Futura Condensed"/>
              </a:defRPr>
            </a:lvl1pPr>
          </a:lstStyle>
          <a:p>
            <a:pPr algn="ctr"/>
            <a:r>
              <a:rPr sz="800" dirty="0"/>
              <a:t>2017 CONTRIBUTHON</a:t>
            </a:r>
          </a:p>
        </p:txBody>
      </p:sp>
      <p:sp>
        <p:nvSpPr>
          <p:cNvPr id="8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726562" y="6668519"/>
            <a:ext cx="420261" cy="193111"/>
          </a:xfrm>
          <a:prstGeom prst="rect">
            <a:avLst/>
          </a:prstGeom>
        </p:spPr>
        <p:txBody>
          <a:bodyPr anchor="t" anchorCtr="0"/>
          <a:lstStyle>
            <a:lvl1pPr>
              <a:defRPr sz="800" b="1">
                <a:solidFill>
                  <a:schemeClr val="bg1"/>
                </a:solidFill>
                <a:latin typeface="Futura Medium" charset="0"/>
                <a:ea typeface="Futura Medium" charset="0"/>
                <a:cs typeface="Futura Medium" charset="0"/>
                <a:sym typeface="Helvetica Neue Light"/>
              </a:defRPr>
            </a:lvl1pPr>
          </a:lstStyle>
          <a:p>
            <a:fld id="{86CB4B4D-7CA3-9044-876B-883B54F8677D}" type="slidenum">
              <a:rPr lang="uk-UA" smtClean="0"/>
              <a:pPr/>
              <a:t>‹#›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9160157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9050A5-3567-744B-A28C-ABF8D0C9E29C}" type="datetime1">
              <a:rPr kumimoji="1" lang="ko-KR" altLang="en-US" smtClean="0"/>
              <a:t>2017. 11. 20.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1C764-FD3A-9C49-B846-830966077D64}" type="slidenum">
              <a:rPr kumimoji="1" lang="ko-KR" altLang="en-US" smtClean="0"/>
              <a:t>‹#›</a:t>
            </a:fld>
            <a:endParaRPr kumimoji="1" lang="ko-KR" altLang="en-US"/>
          </a:p>
        </p:txBody>
      </p:sp>
      <p:sp>
        <p:nvSpPr>
          <p:cNvPr id="7" name="직사각형"/>
          <p:cNvSpPr/>
          <p:nvPr userDrawn="1"/>
        </p:nvSpPr>
        <p:spPr>
          <a:xfrm>
            <a:off x="0" y="6693233"/>
            <a:ext cx="12204998" cy="167757"/>
          </a:xfrm>
          <a:prstGeom prst="rect">
            <a:avLst/>
          </a:prstGeom>
          <a:solidFill>
            <a:srgbClr val="135CA8"/>
          </a:solidFill>
          <a:ln w="3175">
            <a:miter lim="400000"/>
          </a:ln>
        </p:spPr>
        <p:txBody>
          <a:bodyPr lIns="26786" tIns="26786" rIns="26786" bIns="26786" anchor="ctr"/>
          <a:lstStyle/>
          <a:p>
            <a:pPr>
              <a:defRPr sz="28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400"/>
          </a:p>
        </p:txBody>
      </p:sp>
      <p:sp>
        <p:nvSpPr>
          <p:cNvPr id="8" name="2017 CONTRIBUTHON"/>
          <p:cNvSpPr/>
          <p:nvPr userDrawn="1"/>
        </p:nvSpPr>
        <p:spPr>
          <a:xfrm>
            <a:off x="-6165" y="6693233"/>
            <a:ext cx="1898159" cy="167757"/>
          </a:xfrm>
          <a:prstGeom prst="rect">
            <a:avLst/>
          </a:prstGeom>
          <a:solidFill>
            <a:srgbClr val="D7C982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6786" tIns="26786" rIns="26786" bIns="26786"/>
          <a:lstStyle>
            <a:lvl1pPr>
              <a:defRPr sz="1600" spc="320">
                <a:solidFill>
                  <a:srgbClr val="3A3A3A"/>
                </a:solidFill>
                <a:latin typeface="Futura Condensed"/>
                <a:ea typeface="Futura Condensed"/>
                <a:cs typeface="Futura Condensed"/>
                <a:sym typeface="Futura Condensed"/>
              </a:defRPr>
            </a:lvl1pPr>
          </a:lstStyle>
          <a:p>
            <a:pPr algn="ctr"/>
            <a:r>
              <a:rPr sz="800" dirty="0"/>
              <a:t>2017 CONTRIBUTHON</a:t>
            </a:r>
          </a:p>
        </p:txBody>
      </p:sp>
      <p:sp>
        <p:nvSpPr>
          <p:cNvPr id="9" name="슬라이드 번호"/>
          <p:cNvSpPr txBox="1">
            <a:spLocks/>
          </p:cNvSpPr>
          <p:nvPr userDrawn="1"/>
        </p:nvSpPr>
        <p:spPr>
          <a:xfrm>
            <a:off x="11726562" y="6668519"/>
            <a:ext cx="420261" cy="193111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defPPr>
              <a:defRPr lang="ko-KR"/>
            </a:defPPr>
            <a:lvl1pPr marL="0" algn="r" defTabSz="914400" rtl="0" eaLnBrk="1" latinLnBrk="1" hangingPunct="1">
              <a:defRPr sz="800" b="1" kern="1200">
                <a:solidFill>
                  <a:schemeClr val="bg1"/>
                </a:solidFill>
                <a:latin typeface="Futura Medium" charset="0"/>
                <a:ea typeface="Futura Medium" charset="0"/>
                <a:cs typeface="Futura Medium" charset="0"/>
                <a:sym typeface="Helvetica Neue Light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uk-UA" smtClean="0"/>
              <a:pPr/>
              <a:t>‹#›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054453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C98F40-D996-EF4B-BAF7-A4039176B10F}" type="datetime1">
              <a:rPr kumimoji="1" lang="ko-KR" altLang="en-US" smtClean="0"/>
              <a:t>2017. 11. 20.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1C764-FD3A-9C49-B846-830966077D6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455180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27CC3-3304-3D49-A856-546B3A9E0896}" type="datetime1">
              <a:rPr kumimoji="1" lang="ko-KR" altLang="en-US" smtClean="0"/>
              <a:t>2017. 11. 20.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1C764-FD3A-9C49-B846-830966077D6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146647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527C6-D88C-7946-8FAE-662E189B650E}" type="datetime1">
              <a:rPr kumimoji="1" lang="ko-KR" altLang="en-US" smtClean="0"/>
              <a:t>2017. 11. 20.</a:t>
            </a:fld>
            <a:endParaRPr kumimoji="1"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1C764-FD3A-9C49-B846-830966077D6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818357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B0FD1-0459-8349-BF16-AA282EA20425}" type="datetime1">
              <a:rPr kumimoji="1" lang="ko-KR" altLang="en-US" smtClean="0"/>
              <a:t>2017. 11. 20.</a:t>
            </a:fld>
            <a:endParaRPr kumimoji="1"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1C764-FD3A-9C49-B846-830966077D6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167939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2B96E-FD13-AC44-8BC2-36995B98FB4B}" type="datetime1">
              <a:rPr kumimoji="1" lang="ko-KR" altLang="en-US" smtClean="0"/>
              <a:t>2017. 11. 20.</a:t>
            </a:fld>
            <a:endParaRPr kumimoji="1"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1C764-FD3A-9C49-B846-830966077D6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326850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AACE3-BE78-BF4C-B0EB-76B8CF190FC5}" type="datetime1">
              <a:rPr kumimoji="1" lang="ko-KR" altLang="en-US" smtClean="0"/>
              <a:t>2017. 11. 20.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1C764-FD3A-9C49-B846-830966077D6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482475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402AD-8C64-2A46-9982-12A4A094D47D}" type="datetime1">
              <a:rPr kumimoji="1" lang="ko-KR" altLang="en-US" smtClean="0"/>
              <a:t>2017. 11. 20.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1C764-FD3A-9C49-B846-830966077D6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141969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37595F-851D-014E-B3A3-E9544C2D0FE5}" type="datetime1">
              <a:rPr kumimoji="1" lang="ko-KR" altLang="en-US" smtClean="0"/>
              <a:t>2017. 11. 20.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F1C764-FD3A-9C49-B846-830966077D6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150407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unchclass/absolute/pull/530" TargetMode="External"/><Relationship Id="rId4" Type="http://schemas.openxmlformats.org/officeDocument/2006/relationships/hyperlink" Target="https://github.com/lunchclass/absolute/pull/525" TargetMode="External"/><Relationship Id="rId5" Type="http://schemas.openxmlformats.org/officeDocument/2006/relationships/hyperlink" Target="https://github.com/lunchclass/absolute/pull/510" TargetMode="External"/><Relationship Id="rId6" Type="http://schemas.openxmlformats.org/officeDocument/2006/relationships/hyperlink" Target="https://github.com/lunchclass/absolute/pull/519" TargetMode="External"/><Relationship Id="rId7" Type="http://schemas.openxmlformats.org/officeDocument/2006/relationships/hyperlink" Target="https://github.com/lunchclass/absolute/pull/508" TargetMode="External"/><Relationship Id="rId8" Type="http://schemas.openxmlformats.org/officeDocument/2006/relationships/hyperlink" Target="https://github.com/lunchclass/absolute/pull/493" TargetMode="External"/><Relationship Id="rId9" Type="http://schemas.openxmlformats.org/officeDocument/2006/relationships/hyperlink" Target="https://github.com/lunchclass/absolute/pull/489" TargetMode="External"/><Relationship Id="rId10" Type="http://schemas.openxmlformats.org/officeDocument/2006/relationships/hyperlink" Target="https://github.com/lunchclass/absolute/pull/481" TargetMode="External"/><Relationship Id="rId11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unchclass/absolute/pull/524" TargetMode="External"/><Relationship Id="rId4" Type="http://schemas.openxmlformats.org/officeDocument/2006/relationships/hyperlink" Target="https://github.com/lunchclass/absolute/pull/488" TargetMode="External"/><Relationship Id="rId5" Type="http://schemas.openxmlformats.org/officeDocument/2006/relationships/hyperlink" Target="https://github.com/lunchclass/absolute/pull/521" TargetMode="External"/><Relationship Id="rId6" Type="http://schemas.openxmlformats.org/officeDocument/2006/relationships/hyperlink" Target="https://github.com/lunchclass/absolute/pull/483" TargetMode="External"/><Relationship Id="rId7" Type="http://schemas.openxmlformats.org/officeDocument/2006/relationships/hyperlink" Target="https://github.com/lunchclass/absolute/pull/497" TargetMode="External"/><Relationship Id="rId8" Type="http://schemas.openxmlformats.org/officeDocument/2006/relationships/hyperlink" Target="https://github.com/lunchclass/absolute/pull/515" TargetMode="External"/><Relationship Id="rId9" Type="http://schemas.openxmlformats.org/officeDocument/2006/relationships/hyperlink" Target="https://github.com/lunchclass/absolute/pull/507" TargetMode="External"/><Relationship Id="rId10" Type="http://schemas.openxmlformats.org/officeDocument/2006/relationships/hyperlink" Target="https://github.com/lunchclass/absolute/pull/470" TargetMode="External"/><Relationship Id="rId11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unchclass/absolute/pull/517" TargetMode="External"/><Relationship Id="rId4" Type="http://schemas.openxmlformats.org/officeDocument/2006/relationships/hyperlink" Target="https://github.com/lunchclass/absolute/pull/480" TargetMode="External"/><Relationship Id="rId5" Type="http://schemas.openxmlformats.org/officeDocument/2006/relationships/hyperlink" Target="https://github.com/lunchclass/absolute/pull/509" TargetMode="External"/><Relationship Id="rId6" Type="http://schemas.openxmlformats.org/officeDocument/2006/relationships/hyperlink" Target="https://github.com/lunchclass/absolute/pull/487" TargetMode="External"/><Relationship Id="rId7" Type="http://schemas.openxmlformats.org/officeDocument/2006/relationships/hyperlink" Target="https://github.com/lunchclass/absolute/pull/522" TargetMode="External"/><Relationship Id="rId8" Type="http://schemas.openxmlformats.org/officeDocument/2006/relationships/hyperlink" Target="https://github.com/lunchclass/absolute/pull/502" TargetMode="External"/><Relationship Id="rId9" Type="http://schemas.openxmlformats.org/officeDocument/2006/relationships/hyperlink" Target="https://github.com/lunchclass/absolute/pull/498" TargetMode="External"/><Relationship Id="rId10" Type="http://schemas.openxmlformats.org/officeDocument/2006/relationships/hyperlink" Target="https://github.com/lunchclass/absolute/pull/450" TargetMode="External"/><Relationship Id="rId11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unchclass/absolute/pull/511" TargetMode="External"/><Relationship Id="rId4" Type="http://schemas.openxmlformats.org/officeDocument/2006/relationships/hyperlink" Target="https://github.com/lunchclass/absolute/pull/490" TargetMode="External"/><Relationship Id="rId5" Type="http://schemas.openxmlformats.org/officeDocument/2006/relationships/hyperlink" Target="https://github.com/lunchclass/absolute/pull/479" TargetMode="External"/><Relationship Id="rId6" Type="http://schemas.openxmlformats.org/officeDocument/2006/relationships/hyperlink" Target="https://github.com/lunchclass/absolute/pull/478" TargetMode="External"/><Relationship Id="rId7" Type="http://schemas.openxmlformats.org/officeDocument/2006/relationships/hyperlink" Target="https://github.com/lunchclass/absolute/pull/464" TargetMode="External"/><Relationship Id="rId8" Type="http://schemas.openxmlformats.org/officeDocument/2006/relationships/hyperlink" Target="https://github.com/lunchclass/absolute/pull/462" TargetMode="External"/><Relationship Id="rId9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jpg"/><Relationship Id="rId3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2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5.jpeg"/><Relationship Id="rId3" Type="http://schemas.openxmlformats.org/officeDocument/2006/relationships/image" Target="../media/image1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6.png"/><Relationship Id="rId3" Type="http://schemas.openxmlformats.org/officeDocument/2006/relationships/image" Target="../media/image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7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9.jpeg"/><Relationship Id="rId3" Type="http://schemas.openxmlformats.org/officeDocument/2006/relationships/image" Target="../media/image1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0.png"/><Relationship Id="rId3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1.jpeg"/><Relationship Id="rId3" Type="http://schemas.openxmlformats.org/officeDocument/2006/relationships/image" Target="../media/image1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2.tif"/><Relationship Id="rId3" Type="http://schemas.openxmlformats.org/officeDocument/2006/relationships/image" Target="../media/image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6" Type="http://schemas.openxmlformats.org/officeDocument/2006/relationships/image" Target="../media/image37.png"/><Relationship Id="rId7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3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8.tif"/><Relationship Id="rId3" Type="http://schemas.openxmlformats.org/officeDocument/2006/relationships/image" Target="../media/image1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9.png"/><Relationship Id="rId3" Type="http://schemas.openxmlformats.org/officeDocument/2006/relationships/image" Target="../media/image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2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4.png"/><Relationship Id="rId3" Type="http://schemas.openxmlformats.org/officeDocument/2006/relationships/image" Target="../media/image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1.png"/><Relationship Id="rId9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5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0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2.jpeg"/><Relationship Id="rId3" Type="http://schemas.openxmlformats.org/officeDocument/2006/relationships/image" Target="../media/image1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8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1.png"/><Relationship Id="rId9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9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5CA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상자 6"/>
          <p:cNvSpPr txBox="1"/>
          <p:nvPr/>
        </p:nvSpPr>
        <p:spPr>
          <a:xfrm>
            <a:off x="10363929" y="5292746"/>
            <a:ext cx="10599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dirty="0" smtClean="0">
                <a:solidFill>
                  <a:schemeClr val="bg1"/>
                </a:solidFill>
                <a:latin typeface="THEJung160" charset="-127"/>
                <a:ea typeface="THEJung160" charset="-127"/>
                <a:cs typeface="THEJung160" charset="-127"/>
              </a:rPr>
              <a:t>김하은</a:t>
            </a:r>
            <a:endParaRPr kumimoji="1" lang="ko-KR" altLang="en-US" sz="2400" dirty="0">
              <a:solidFill>
                <a:schemeClr val="bg1"/>
              </a:solidFill>
              <a:latin typeface="THEJung160" charset="-127"/>
              <a:ea typeface="THEJung160" charset="-127"/>
              <a:cs typeface="THEJung16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2751406"/>
            <a:ext cx="975360" cy="4130039"/>
          </a:xfrm>
          <a:prstGeom prst="rect">
            <a:avLst/>
          </a:prstGeom>
          <a:solidFill>
            <a:schemeClr val="bg1"/>
          </a:solidFill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3578" tIns="53578" rIns="53578" bIns="53578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28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1268455" y="4042330"/>
            <a:ext cx="2999175" cy="773508"/>
            <a:chOff x="1237975" y="4068949"/>
            <a:chExt cx="2999175" cy="773508"/>
          </a:xfrm>
        </p:grpSpPr>
        <p:sp>
          <p:nvSpPr>
            <p:cNvPr id="12" name="직사각형 11"/>
            <p:cNvSpPr/>
            <p:nvPr/>
          </p:nvSpPr>
          <p:spPr>
            <a:xfrm>
              <a:off x="1237975" y="4134118"/>
              <a:ext cx="2985008" cy="605307"/>
            </a:xfrm>
            <a:prstGeom prst="rect">
              <a:avLst/>
            </a:prstGeom>
            <a:solidFill>
              <a:schemeClr val="bg1"/>
            </a:solidFill>
            <a:ln w="3175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3578" tIns="53578" rIns="53578" bIns="53578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9720" y="4068949"/>
              <a:ext cx="966885" cy="773508"/>
            </a:xfrm>
            <a:prstGeom prst="rect">
              <a:avLst/>
            </a:prstGeom>
            <a:noFill/>
          </p:spPr>
        </p:pic>
        <p:sp>
          <p:nvSpPr>
            <p:cNvPr id="14" name="텍스트 상자 13"/>
            <p:cNvSpPr txBox="1"/>
            <p:nvPr/>
          </p:nvSpPr>
          <p:spPr>
            <a:xfrm>
              <a:off x="2306605" y="4216936"/>
              <a:ext cx="1930545" cy="477534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3578" tIns="53578" rIns="53578" bIns="53578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200" b="1" spc="300" dirty="0" smtClean="0">
                  <a:solidFill>
                    <a:srgbClr val="135CA8"/>
                  </a:solidFill>
                  <a:latin typeface="Helvetica Neue" charset="0"/>
                  <a:ea typeface="Helvetica Neue" charset="0"/>
                  <a:cs typeface="Helvetica Neue" charset="0"/>
                </a:rPr>
                <a:t>2017</a:t>
              </a:r>
            </a:p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200" b="1" spc="300" dirty="0" smtClean="0">
                  <a:solidFill>
                    <a:srgbClr val="135CA8"/>
                  </a:solidFill>
                  <a:latin typeface="Helvetica Neue" charset="0"/>
                  <a:ea typeface="Helvetica Neue" charset="0"/>
                  <a:cs typeface="Helvetica Neue" charset="0"/>
                </a:rPr>
                <a:t>CONTRIBUTHON</a:t>
              </a:r>
              <a:endParaRPr kumimoji="0" lang="ko-KR" altLang="en-US" sz="1200" b="1" i="0" u="none" strike="noStrike" cap="none" spc="300" normalizeH="0" baseline="0" dirty="0">
                <a:ln>
                  <a:noFill/>
                </a:ln>
                <a:solidFill>
                  <a:srgbClr val="135CA8"/>
                </a:solidFill>
                <a:effectLst/>
                <a:uFillTx/>
                <a:latin typeface="Helvetica Neue" charset="0"/>
                <a:ea typeface="Helvetica Neue" charset="0"/>
                <a:cs typeface="Helvetica Neue" charset="0"/>
                <a:sym typeface="Helvetica Neue"/>
              </a:endParaRPr>
            </a:p>
          </p:txBody>
        </p:sp>
      </p:grpSp>
      <p:sp>
        <p:nvSpPr>
          <p:cNvPr id="15" name="텍스트 상자 14"/>
          <p:cNvSpPr txBox="1"/>
          <p:nvPr/>
        </p:nvSpPr>
        <p:spPr>
          <a:xfrm>
            <a:off x="1188065" y="3591969"/>
            <a:ext cx="31450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600" b="0" spc="600" dirty="0">
                <a:solidFill>
                  <a:schemeClr val="bg1"/>
                </a:solidFill>
                <a:latin typeface="Futura Condensed Medium" charset="0"/>
                <a:ea typeface="Futura Condensed Medium" charset="0"/>
                <a:cs typeface="Futura Condensed Medium" charset="0"/>
              </a:rPr>
              <a:t>2017.</a:t>
            </a:r>
            <a:r>
              <a:rPr kumimoji="1" lang="ko-KR" altLang="en-US" sz="1600" b="0" spc="600" dirty="0">
                <a:solidFill>
                  <a:schemeClr val="bg1"/>
                </a:solidFill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kumimoji="1" lang="en-US" altLang="ko-KR" sz="1600" b="0" spc="600" dirty="0">
                <a:solidFill>
                  <a:schemeClr val="bg1"/>
                </a:solidFill>
                <a:latin typeface="Futura Condensed Medium" charset="0"/>
                <a:ea typeface="Futura Condensed Medium" charset="0"/>
                <a:cs typeface="Futura Condensed Medium" charset="0"/>
              </a:rPr>
              <a:t>11.</a:t>
            </a:r>
            <a:r>
              <a:rPr kumimoji="1" lang="ko-KR" altLang="en-US" sz="1600" b="0" spc="600" dirty="0">
                <a:solidFill>
                  <a:schemeClr val="bg1"/>
                </a:solidFill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kumimoji="1" lang="en-US" altLang="ko-KR" sz="1600" b="0" spc="600" dirty="0">
                <a:solidFill>
                  <a:schemeClr val="bg1"/>
                </a:solidFill>
                <a:latin typeface="Futura Condensed Medium" charset="0"/>
                <a:ea typeface="Futura Condensed Medium" charset="0"/>
                <a:cs typeface="Futura Condensed Medium" charset="0"/>
              </a:rPr>
              <a:t>21 </a:t>
            </a:r>
            <a:r>
              <a:rPr kumimoji="1" lang="en-US" altLang="ko-KR" sz="1600" b="0" spc="600" dirty="0" smtClean="0">
                <a:solidFill>
                  <a:schemeClr val="bg1"/>
                </a:solidFill>
                <a:latin typeface="Futura Condensed Medium" charset="0"/>
                <a:ea typeface="Futura Condensed Medium" charset="0"/>
                <a:cs typeface="Futura Condensed Medium" charset="0"/>
              </a:rPr>
              <a:t>KOSSCON</a:t>
            </a:r>
            <a:endParaRPr kumimoji="1" lang="ko-KR" altLang="en-US" sz="1600" b="0" spc="600" dirty="0">
              <a:solidFill>
                <a:schemeClr val="bg1"/>
              </a:solidFill>
              <a:latin typeface="Futura Condensed Medium" charset="0"/>
              <a:ea typeface="Futura Condensed Medium" charset="0"/>
              <a:cs typeface="Futura Condensed Medium" charset="0"/>
            </a:endParaRPr>
          </a:p>
        </p:txBody>
      </p:sp>
      <p:sp>
        <p:nvSpPr>
          <p:cNvPr id="17" name="제목 1"/>
          <p:cNvSpPr txBox="1">
            <a:spLocks/>
          </p:cNvSpPr>
          <p:nvPr/>
        </p:nvSpPr>
        <p:spPr>
          <a:xfrm>
            <a:off x="1187271" y="1198548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1" lang="en-US" altLang="ko-KR" b="1" dirty="0" smtClean="0">
                <a:solidFill>
                  <a:schemeClr val="bg1"/>
                </a:solidFill>
                <a:latin typeface="Futura XBlkCn BT Extra Black" charset="0"/>
                <a:ea typeface="Futura XBlkCn BT Extra Black" charset="0"/>
                <a:cs typeface="Futura XBlkCn BT Extra Black" charset="0"/>
              </a:rPr>
              <a:t>ABSOLUTE</a:t>
            </a:r>
            <a:r>
              <a:rPr kumimoji="1" lang="en-US" altLang="ko-KR" b="1" dirty="0" smtClean="0">
                <a:solidFill>
                  <a:schemeClr val="bg1"/>
                </a:solidFill>
                <a:latin typeface="THEJung170" charset="-127"/>
                <a:ea typeface="THEJung170" charset="-127"/>
                <a:cs typeface="THEJung170" charset="-127"/>
              </a:rPr>
              <a:t> </a:t>
            </a:r>
            <a:r>
              <a:rPr kumimoji="1" lang="en-US" altLang="ko-KR" sz="2400" b="1" dirty="0" smtClean="0">
                <a:solidFill>
                  <a:schemeClr val="bg1"/>
                </a:solidFill>
                <a:latin typeface="THEJung140" charset="-127"/>
                <a:ea typeface="THEJung140" charset="-127"/>
                <a:cs typeface="THEJung140" charset="-127"/>
              </a:rPr>
              <a:t>with </a:t>
            </a:r>
            <a:r>
              <a:rPr kumimoji="1" lang="ko-KR" altLang="en-US" sz="2400" b="1" dirty="0" smtClean="0">
                <a:solidFill>
                  <a:schemeClr val="bg1"/>
                </a:solidFill>
                <a:latin typeface="THEJung140" charset="-127"/>
                <a:ea typeface="THEJung140" charset="-127"/>
                <a:cs typeface="THEJung140" charset="-127"/>
              </a:rPr>
              <a:t>방진호 멘토님</a:t>
            </a:r>
            <a:endParaRPr kumimoji="1" lang="ko-KR" altLang="en-US" sz="2400" b="1" dirty="0">
              <a:solidFill>
                <a:schemeClr val="bg1"/>
              </a:solidFill>
              <a:latin typeface="THEJung140" charset="-127"/>
              <a:ea typeface="THEJung140" charset="-127"/>
              <a:cs typeface="THEJung14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23759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>
                <a:latin typeface="THEJung170" charset="-127"/>
                <a:ea typeface="THEJung170" charset="-127"/>
                <a:cs typeface="THEJung170" charset="-127"/>
              </a:rPr>
              <a:t>Absolute</a:t>
            </a:r>
            <a:endParaRPr kumimoji="1" lang="ko-KR" altLang="en-US" dirty="0">
              <a:latin typeface="THEJung170" charset="-127"/>
              <a:ea typeface="THEJung170" charset="-127"/>
              <a:cs typeface="THEJung170" charset="-127"/>
            </a:endParaRPr>
          </a:p>
        </p:txBody>
      </p:sp>
      <p:sp>
        <p:nvSpPr>
          <p:cNvPr id="14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R="0" lvl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1" lang="en-US" altLang="ko-KR" sz="2400" dirty="0" smtClean="0">
                <a:latin typeface="THEJung140" charset="-127"/>
                <a:ea typeface="THEJung140" charset="-127"/>
                <a:cs typeface="THEJung140" charset="-127"/>
              </a:rPr>
              <a:t>Physical Web</a:t>
            </a:r>
          </a:p>
          <a:p>
            <a:pPr marR="0" lvl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1" lang="en-US" altLang="ko-KR" sz="2400" dirty="0" smtClean="0">
                <a:latin typeface="THEJung140" charset="-127"/>
                <a:ea typeface="THEJung140" charset="-127"/>
                <a:cs typeface="THEJung140" charset="-127"/>
              </a:rPr>
              <a:t>PWA</a:t>
            </a:r>
          </a:p>
          <a:p>
            <a:pPr marR="0" lvl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1" lang="en-US" altLang="ko-KR" sz="2400" dirty="0" smtClean="0">
                <a:latin typeface="THEJung140" charset="-127"/>
                <a:ea typeface="THEJung140" charset="-127"/>
                <a:cs typeface="THEJung140" charset="-127"/>
              </a:rPr>
              <a:t>Web Payment</a:t>
            </a:r>
          </a:p>
          <a:p>
            <a:pPr marR="0" lvl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1" lang="en-US" altLang="ko-KR" sz="2400" dirty="0" smtClean="0">
                <a:solidFill>
                  <a:srgbClr val="135CA8"/>
                </a:solidFill>
                <a:latin typeface="THEJung140" charset="-127"/>
                <a:ea typeface="THEJung140" charset="-127"/>
                <a:cs typeface="THEJung140" charset="-127"/>
              </a:rPr>
              <a:t>Push Notification</a:t>
            </a:r>
            <a:endParaRPr kumimoji="1" lang="ko-KR" altLang="en-US" sz="2400" dirty="0">
              <a:solidFill>
                <a:srgbClr val="135CA8"/>
              </a:solidFill>
              <a:latin typeface="THEJung140" charset="-127"/>
              <a:ea typeface="THEJung140" charset="-127"/>
              <a:cs typeface="THEJung14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8736" y="90004"/>
            <a:ext cx="1390128" cy="1112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725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상자 4"/>
          <p:cNvSpPr txBox="1"/>
          <p:nvPr/>
        </p:nvSpPr>
        <p:spPr>
          <a:xfrm>
            <a:off x="4637545" y="4245424"/>
            <a:ext cx="28937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smtClean="0">
                <a:solidFill>
                  <a:srgbClr val="135CA8"/>
                </a:solidFill>
                <a:latin typeface="THEJung160" charset="-127"/>
                <a:ea typeface="THEJung160" charset="-127"/>
                <a:cs typeface="THEJung160" charset="-127"/>
              </a:rPr>
              <a:t>Service Worker</a:t>
            </a:r>
            <a:endParaRPr kumimoji="1" lang="ko-KR" altLang="en-US" sz="2800" dirty="0">
              <a:solidFill>
                <a:srgbClr val="135CA8"/>
              </a:solidFill>
              <a:latin typeface="THEJung160" charset="-127"/>
              <a:ea typeface="THEJung160" charset="-127"/>
              <a:cs typeface="THEJung16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8736" y="90004"/>
            <a:ext cx="1390128" cy="111210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4175" y="2716735"/>
            <a:ext cx="1300480" cy="130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970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0900" y="3130550"/>
            <a:ext cx="1188000" cy="11880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9900" y="3130550"/>
            <a:ext cx="1188000" cy="11880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678" t="26111" r="3758"/>
          <a:stretch/>
        </p:blipFill>
        <p:spPr>
          <a:xfrm>
            <a:off x="8978900" y="3014669"/>
            <a:ext cx="1030128" cy="1419762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8736" y="90004"/>
            <a:ext cx="1390128" cy="1112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997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>
                <a:latin typeface="THEJung170" charset="-127"/>
                <a:ea typeface="THEJung170" charset="-127"/>
                <a:cs typeface="THEJung170" charset="-127"/>
              </a:rPr>
              <a:t>컨트리뷰톤 목표</a:t>
            </a:r>
            <a:endParaRPr kumimoji="1" lang="ko-KR" altLang="en-US" dirty="0">
              <a:latin typeface="THEJung170" charset="-127"/>
              <a:ea typeface="THEJung170" charset="-127"/>
              <a:cs typeface="THEJung17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400" dirty="0" smtClean="0">
                <a:latin typeface="THEJung140" charset="-127"/>
                <a:ea typeface="THEJung140" charset="-127"/>
                <a:cs typeface="THEJung140" charset="-127"/>
              </a:rPr>
              <a:t>Push &amp; Notification API</a:t>
            </a:r>
          </a:p>
          <a:p>
            <a:pPr>
              <a:lnSpc>
                <a:spcPct val="150000"/>
              </a:lnSpc>
            </a:pPr>
            <a:r>
              <a:rPr kumimoji="1" lang="ko-KR" altLang="en-US" sz="2400" dirty="0" smtClean="0">
                <a:latin typeface="THEJung140" charset="-127"/>
                <a:ea typeface="THEJung140" charset="-127"/>
                <a:cs typeface="THEJung140" charset="-127"/>
              </a:rPr>
              <a:t>개발자가 서비스워커에 대한 개념 이해 없이</a:t>
            </a:r>
            <a:endParaRPr kumimoji="1" lang="en-US" altLang="ko-KR" sz="2400" dirty="0" smtClean="0">
              <a:latin typeface="THEJung140" charset="-127"/>
              <a:ea typeface="THEJung140" charset="-127"/>
              <a:cs typeface="THEJung140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2400" dirty="0" smtClean="0">
                <a:latin typeface="THEJung140" charset="-127"/>
                <a:ea typeface="THEJung140" charset="-127"/>
                <a:cs typeface="THEJung140" charset="-127"/>
              </a:rPr>
              <a:t>모든 처리는 메인스레드에서 </a:t>
            </a:r>
            <a:endParaRPr kumimoji="1" lang="en-US" altLang="ko-KR" sz="2400" dirty="0" smtClean="0">
              <a:latin typeface="THEJung140" charset="-127"/>
              <a:ea typeface="THEJung140" charset="-127"/>
              <a:cs typeface="THEJung140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2400" dirty="0" smtClean="0">
                <a:latin typeface="THEJung140" charset="-127"/>
                <a:ea typeface="THEJung140" charset="-127"/>
                <a:cs typeface="THEJung140" charset="-127"/>
              </a:rPr>
              <a:t>Push Notification </a:t>
            </a:r>
            <a:r>
              <a:rPr kumimoji="1" lang="ko-KR" altLang="en-US" sz="2400" dirty="0" smtClean="0">
                <a:latin typeface="THEJung140" charset="-127"/>
                <a:ea typeface="THEJung140" charset="-127"/>
                <a:cs typeface="THEJung140" charset="-127"/>
              </a:rPr>
              <a:t>을 사용할 수 있도록 구현</a:t>
            </a:r>
            <a:endParaRPr kumimoji="1" lang="ko-KR" altLang="en-US" sz="2400" dirty="0">
              <a:latin typeface="THEJung140" charset="-127"/>
              <a:ea typeface="THEJung140" charset="-127"/>
              <a:cs typeface="THEJung14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8736" y="90004"/>
            <a:ext cx="1390128" cy="1112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06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>
                <a:latin typeface="THEJung170" charset="-127"/>
                <a:ea typeface="THEJung170" charset="-127"/>
                <a:cs typeface="THEJung170" charset="-127"/>
              </a:rPr>
              <a:t>주요</a:t>
            </a:r>
            <a:r>
              <a:rPr kumimoji="1" lang="en-US" altLang="ko-KR" dirty="0" smtClean="0">
                <a:latin typeface="THEJung170" charset="-127"/>
                <a:ea typeface="THEJung170" charset="-127"/>
                <a:cs typeface="THEJung170" charset="-127"/>
              </a:rPr>
              <a:t> PR </a:t>
            </a:r>
            <a:endParaRPr kumimoji="1" lang="ko-KR" altLang="en-US" dirty="0">
              <a:latin typeface="THEJung170" charset="-127"/>
              <a:ea typeface="THEJung170" charset="-127"/>
              <a:cs typeface="THEJung17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8736" y="90004"/>
            <a:ext cx="1390128" cy="111210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050" y="1965809"/>
            <a:ext cx="5623865" cy="374740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757" b="14947"/>
          <a:stretch/>
        </p:blipFill>
        <p:spPr>
          <a:xfrm>
            <a:off x="6244554" y="1852343"/>
            <a:ext cx="4880645" cy="3860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529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>
                <a:latin typeface="THEJung170" charset="-127"/>
                <a:ea typeface="THEJung170" charset="-127"/>
                <a:cs typeface="THEJung170" charset="-127"/>
              </a:rPr>
              <a:t>주요</a:t>
            </a:r>
            <a:r>
              <a:rPr kumimoji="1" lang="en-US" altLang="ko-KR" dirty="0" smtClean="0">
                <a:latin typeface="THEJung170" charset="-127"/>
                <a:ea typeface="THEJung170" charset="-127"/>
                <a:cs typeface="THEJung170" charset="-127"/>
              </a:rPr>
              <a:t> PR </a:t>
            </a:r>
            <a:endParaRPr kumimoji="1" lang="ko-KR" altLang="en-US" dirty="0">
              <a:latin typeface="THEJung170" charset="-127"/>
              <a:ea typeface="THEJung170" charset="-127"/>
              <a:cs typeface="THEJung17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8736" y="90004"/>
            <a:ext cx="1390128" cy="111210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616" y="1933451"/>
            <a:ext cx="5737973" cy="337428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66" t="36014"/>
          <a:stretch/>
        </p:blipFill>
        <p:spPr>
          <a:xfrm>
            <a:off x="6254686" y="1141147"/>
            <a:ext cx="4809554" cy="283606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4686" y="3977213"/>
            <a:ext cx="4842000" cy="2644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972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>
                <a:latin typeface="THEJung170" charset="-127"/>
                <a:ea typeface="THEJung170" charset="-127"/>
                <a:cs typeface="THEJung170" charset="-127"/>
              </a:rPr>
              <a:t>주요</a:t>
            </a:r>
            <a:r>
              <a:rPr kumimoji="1" lang="en-US" altLang="ko-KR" dirty="0" smtClean="0">
                <a:latin typeface="THEJung170" charset="-127"/>
                <a:ea typeface="THEJung170" charset="-127"/>
                <a:cs typeface="THEJung170" charset="-127"/>
              </a:rPr>
              <a:t> PR </a:t>
            </a:r>
            <a:endParaRPr kumimoji="1" lang="ko-KR" altLang="en-US" dirty="0">
              <a:latin typeface="THEJung170" charset="-127"/>
              <a:ea typeface="THEJung170" charset="-127"/>
              <a:cs typeface="THEJung17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8736" y="90004"/>
            <a:ext cx="1390128" cy="111210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" y="2405381"/>
            <a:ext cx="5669280" cy="275010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646898"/>
            <a:ext cx="5735516" cy="4264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186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kumimoji="1" lang="ko-KR" altLang="en-US" dirty="0" smtClean="0">
                <a:latin typeface="THEJung170" charset="-127"/>
                <a:ea typeface="THEJung170" charset="-127"/>
                <a:cs typeface="THEJung170" charset="-127"/>
              </a:rPr>
              <a:t>주요</a:t>
            </a:r>
            <a:r>
              <a:rPr kumimoji="1" lang="en-US" altLang="ko-KR" dirty="0" smtClean="0">
                <a:latin typeface="THEJung170" charset="-127"/>
                <a:ea typeface="THEJung170" charset="-127"/>
                <a:cs typeface="THEJung170" charset="-127"/>
              </a:rPr>
              <a:t> PR </a:t>
            </a:r>
            <a:endParaRPr kumimoji="1" lang="ko-KR" altLang="en-US" dirty="0">
              <a:latin typeface="THEJung170" charset="-127"/>
              <a:ea typeface="THEJung170" charset="-127"/>
              <a:cs typeface="THEJung170" charset="-127"/>
            </a:endParaRPr>
          </a:p>
        </p:txBody>
      </p:sp>
      <p:sp>
        <p:nvSpPr>
          <p:cNvPr id="7" name="내용 개체 틀 6"/>
          <p:cNvSpPr>
            <a:spLocks noGrp="1"/>
          </p:cNvSpPr>
          <p:nvPr>
            <p:ph idx="1"/>
          </p:nvPr>
        </p:nvSpPr>
        <p:spPr>
          <a:xfrm>
            <a:off x="2743200" y="3379998"/>
            <a:ext cx="6918960" cy="507524"/>
          </a:xfrm>
          <a:solidFill>
            <a:srgbClr val="272821"/>
          </a:solidFill>
        </p:spPr>
        <p:txBody>
          <a:bodyPr/>
          <a:lstStyle/>
          <a:p>
            <a:pPr marL="0" indent="0" algn="ctr">
              <a:buNone/>
            </a:pPr>
            <a:r>
              <a:rPr kumimoji="1" lang="en-US" altLang="ko-KR" dirty="0" err="1" smtClean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absolute.push.</a:t>
            </a:r>
            <a:r>
              <a:rPr kumimoji="1" lang="en-US" altLang="ko-KR" dirty="0" err="1" smtClean="0">
                <a:solidFill>
                  <a:srgbClr val="A5E405"/>
                </a:solidFill>
                <a:latin typeface="Monaco" charset="0"/>
                <a:ea typeface="Monaco" charset="0"/>
                <a:cs typeface="Monaco" charset="0"/>
              </a:rPr>
              <a:t>register</a:t>
            </a:r>
            <a:r>
              <a:rPr kumimoji="1" lang="en-US" altLang="ko-KR" dirty="0" smtClean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</a:t>
            </a:r>
            <a:r>
              <a:rPr kumimoji="1" lang="en-US" altLang="ko-KR" dirty="0" smtClean="0">
                <a:solidFill>
                  <a:srgbClr val="E7DD6C"/>
                </a:solidFill>
                <a:latin typeface="Monaco" charset="0"/>
                <a:ea typeface="Monaco" charset="0"/>
                <a:cs typeface="Monaco" charset="0"/>
              </a:rPr>
              <a:t>‘key’</a:t>
            </a:r>
            <a:r>
              <a:rPr kumimoji="1" lang="en-US" altLang="ko-KR" dirty="0" smtClean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);</a:t>
            </a:r>
            <a:endParaRPr kumimoji="1" lang="ko-KR" altLang="en-US" dirty="0">
              <a:solidFill>
                <a:schemeClr val="bg1"/>
              </a:solidFill>
              <a:latin typeface="Monaco" charset="0"/>
              <a:ea typeface="Monaco" charset="0"/>
              <a:cs typeface="Monaco" charset="0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8736" y="90004"/>
            <a:ext cx="1390128" cy="1112102"/>
          </a:xfrm>
          <a:prstGeom prst="rect">
            <a:avLst/>
          </a:prstGeom>
        </p:spPr>
      </p:pic>
      <p:sp>
        <p:nvSpPr>
          <p:cNvPr id="2" name="텍스트 상자 1"/>
          <p:cNvSpPr txBox="1"/>
          <p:nvPr/>
        </p:nvSpPr>
        <p:spPr>
          <a:xfrm>
            <a:off x="2057400" y="3033595"/>
            <a:ext cx="59503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8000" dirty="0" smtClean="0">
                <a:solidFill>
                  <a:schemeClr val="bg2">
                    <a:lumMod val="90000"/>
                  </a:schemeClr>
                </a:solidFill>
                <a:latin typeface="THEJung170" charset="-127"/>
                <a:ea typeface="THEJung170" charset="-127"/>
                <a:cs typeface="THEJung170" charset="-127"/>
              </a:rPr>
              <a:t>“</a:t>
            </a:r>
            <a:endParaRPr kumimoji="1" lang="ko-KR" altLang="en-US" sz="8000" dirty="0">
              <a:solidFill>
                <a:schemeClr val="bg2">
                  <a:lumMod val="90000"/>
                </a:schemeClr>
              </a:solidFill>
              <a:latin typeface="THEJung170" charset="-127"/>
              <a:ea typeface="THEJung170" charset="-127"/>
              <a:cs typeface="THEJung170" charset="-127"/>
            </a:endParaRPr>
          </a:p>
        </p:txBody>
      </p:sp>
      <p:sp>
        <p:nvSpPr>
          <p:cNvPr id="9" name="텍스트 상자 8"/>
          <p:cNvSpPr txBox="1"/>
          <p:nvPr/>
        </p:nvSpPr>
        <p:spPr>
          <a:xfrm>
            <a:off x="9752925" y="3033595"/>
            <a:ext cx="59503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8000" smtClean="0">
                <a:solidFill>
                  <a:schemeClr val="bg2">
                    <a:lumMod val="90000"/>
                  </a:schemeClr>
                </a:solidFill>
                <a:latin typeface="THEJung170" charset="-127"/>
                <a:ea typeface="THEJung170" charset="-127"/>
                <a:cs typeface="THEJung170" charset="-127"/>
              </a:rPr>
              <a:t>”</a:t>
            </a:r>
            <a:endParaRPr kumimoji="1" lang="ko-KR" altLang="en-US" sz="8000" dirty="0">
              <a:solidFill>
                <a:schemeClr val="bg2">
                  <a:lumMod val="90000"/>
                </a:schemeClr>
              </a:solidFill>
              <a:latin typeface="THEJung170" charset="-127"/>
              <a:ea typeface="THEJung170" charset="-127"/>
              <a:cs typeface="THEJung17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1991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695693" y="1776638"/>
            <a:ext cx="8218714" cy="4351338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atin typeface="Monaco" charset="0"/>
                <a:ea typeface="Monaco" charset="0"/>
                <a:cs typeface="Monaco" charset="0"/>
              </a:rPr>
              <a:t>Fixed </a:t>
            </a:r>
            <a:r>
              <a:rPr lang="en-US" altLang="ko-KR" sz="1400" dirty="0" err="1">
                <a:latin typeface="Monaco" charset="0"/>
                <a:ea typeface="Monaco" charset="0"/>
                <a:cs typeface="Monaco" charset="0"/>
              </a:rPr>
              <a:t>worng</a:t>
            </a:r>
            <a:r>
              <a:rPr lang="en-US" altLang="ko-KR" sz="1400" dirty="0"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en-US" altLang="ko-KR" sz="1400" dirty="0" err="1">
                <a:latin typeface="Monaco" charset="0"/>
                <a:ea typeface="Monaco" charset="0"/>
                <a:cs typeface="Monaco" charset="0"/>
              </a:rPr>
              <a:t>url</a:t>
            </a:r>
            <a:r>
              <a:rPr lang="en-US" altLang="ko-KR" sz="1400" dirty="0">
                <a:latin typeface="Monaco" charset="0"/>
                <a:ea typeface="Monaco" charset="0"/>
                <a:cs typeface="Monaco" charset="0"/>
              </a:rPr>
              <a:t> </a:t>
            </a:r>
            <a:r>
              <a:rPr lang="en-US" altLang="ko-KR" sz="1400" dirty="0">
                <a:latin typeface="Monaco" charset="0"/>
                <a:ea typeface="Monaco" charset="0"/>
                <a:cs typeface="Monaco" charset="0"/>
                <a:hlinkClick r:id="rId3"/>
              </a:rPr>
              <a:t>[absolute#530]</a:t>
            </a:r>
            <a:endParaRPr lang="en-US" altLang="ko-KR" sz="1400" dirty="0">
              <a:latin typeface="Monaco" charset="0"/>
              <a:ea typeface="Monaco" charset="0"/>
              <a:cs typeface="Monaco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Monaco" charset="0"/>
                <a:ea typeface="Monaco" charset="0"/>
                <a:cs typeface="Monaco" charset="0"/>
              </a:rPr>
              <a:t>Implement </a:t>
            </a:r>
            <a:r>
              <a:rPr lang="en-US" altLang="ko-KR" sz="1400" dirty="0" err="1">
                <a:latin typeface="Monaco" charset="0"/>
                <a:ea typeface="Monaco" charset="0"/>
                <a:cs typeface="Monaco" charset="0"/>
              </a:rPr>
              <a:t>isRegistered</a:t>
            </a:r>
            <a:r>
              <a:rPr lang="en-US" altLang="ko-KR" sz="1400" dirty="0">
                <a:latin typeface="Monaco" charset="0"/>
                <a:ea typeface="Monaco" charset="0"/>
                <a:cs typeface="Monaco" charset="0"/>
              </a:rPr>
              <a:t> for Push API </a:t>
            </a:r>
            <a:r>
              <a:rPr lang="en-US" altLang="ko-KR" sz="1400" dirty="0">
                <a:latin typeface="Monaco" charset="0"/>
                <a:ea typeface="Monaco" charset="0"/>
                <a:cs typeface="Monaco" charset="0"/>
                <a:hlinkClick r:id="rId4"/>
              </a:rPr>
              <a:t>[absolute#525]</a:t>
            </a:r>
            <a:endParaRPr lang="en-US" altLang="ko-KR" sz="1400" dirty="0">
              <a:latin typeface="Monaco" charset="0"/>
              <a:ea typeface="Monaco" charset="0"/>
              <a:cs typeface="Monaco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Monaco" charset="0"/>
                <a:ea typeface="Monaco" charset="0"/>
                <a:cs typeface="Monaco" charset="0"/>
              </a:rPr>
              <a:t>Implement unregister for Push API </a:t>
            </a:r>
            <a:r>
              <a:rPr lang="en-US" altLang="ko-KR" sz="1400" dirty="0">
                <a:latin typeface="Monaco" charset="0"/>
                <a:ea typeface="Monaco" charset="0"/>
                <a:cs typeface="Monaco" charset="0"/>
                <a:hlinkClick r:id="rId5"/>
              </a:rPr>
              <a:t>[absolute#510]</a:t>
            </a:r>
            <a:endParaRPr lang="en-US" altLang="ko-KR" sz="1400" dirty="0">
              <a:latin typeface="Monaco" charset="0"/>
              <a:ea typeface="Monaco" charset="0"/>
              <a:cs typeface="Monaco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Monaco" charset="0"/>
                <a:ea typeface="Monaco" charset="0"/>
                <a:cs typeface="Monaco" charset="0"/>
              </a:rPr>
              <a:t>Fixed some errors of </a:t>
            </a:r>
            <a:r>
              <a:rPr lang="en-US" altLang="ko-KR" sz="1400" dirty="0" err="1">
                <a:latin typeface="Monaco" charset="0"/>
                <a:ea typeface="Monaco" charset="0"/>
                <a:cs typeface="Monaco" charset="0"/>
              </a:rPr>
              <a:t>indexeddb</a:t>
            </a:r>
            <a:r>
              <a:rPr lang="en-US" altLang="ko-KR" sz="1400" dirty="0">
                <a:latin typeface="Monaco" charset="0"/>
                <a:ea typeface="Monaco" charset="0"/>
                <a:cs typeface="Monaco" charset="0"/>
              </a:rPr>
              <a:t> </a:t>
            </a:r>
            <a:r>
              <a:rPr lang="en-US" altLang="ko-KR" sz="1400" dirty="0">
                <a:latin typeface="Monaco" charset="0"/>
                <a:ea typeface="Monaco" charset="0"/>
                <a:cs typeface="Monaco" charset="0"/>
                <a:hlinkClick r:id="rId6"/>
              </a:rPr>
              <a:t>[absolute#519]</a:t>
            </a:r>
            <a:endParaRPr lang="en-US" altLang="ko-KR" sz="1400" dirty="0">
              <a:latin typeface="Monaco" charset="0"/>
              <a:ea typeface="Monaco" charset="0"/>
              <a:cs typeface="Monaco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Monaco" charset="0"/>
                <a:ea typeface="Monaco" charset="0"/>
                <a:cs typeface="Monaco" charset="0"/>
              </a:rPr>
              <a:t>Implement register for Push API </a:t>
            </a:r>
            <a:r>
              <a:rPr lang="en-US" altLang="ko-KR" sz="1400" dirty="0">
                <a:latin typeface="Monaco" charset="0"/>
                <a:ea typeface="Monaco" charset="0"/>
                <a:cs typeface="Monaco" charset="0"/>
                <a:hlinkClick r:id="rId7"/>
              </a:rPr>
              <a:t>[absolute#508]</a:t>
            </a:r>
            <a:endParaRPr lang="en-US" altLang="ko-KR" sz="1400" dirty="0">
              <a:latin typeface="Monaco" charset="0"/>
              <a:ea typeface="Monaco" charset="0"/>
              <a:cs typeface="Monaco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Monaco" charset="0"/>
                <a:ea typeface="Monaco" charset="0"/>
                <a:cs typeface="Monaco" charset="0"/>
              </a:rPr>
              <a:t>Basic work for a service worker on typescript dev environment </a:t>
            </a:r>
            <a:r>
              <a:rPr lang="en-US" altLang="ko-KR" sz="1400" dirty="0">
                <a:latin typeface="Monaco" charset="0"/>
                <a:ea typeface="Monaco" charset="0"/>
                <a:cs typeface="Monaco" charset="0"/>
                <a:hlinkClick r:id="rId8"/>
              </a:rPr>
              <a:t>[absolute#493]</a:t>
            </a:r>
            <a:endParaRPr lang="en-US" altLang="ko-KR" sz="1400" dirty="0">
              <a:latin typeface="Monaco" charset="0"/>
              <a:ea typeface="Monaco" charset="0"/>
              <a:cs typeface="Monaco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Monaco" charset="0"/>
                <a:ea typeface="Monaco" charset="0"/>
                <a:cs typeface="Monaco" charset="0"/>
              </a:rPr>
              <a:t>Deploy </a:t>
            </a:r>
            <a:r>
              <a:rPr lang="en-US" altLang="ko-KR" sz="1400" dirty="0" err="1">
                <a:latin typeface="Monaco" charset="0"/>
                <a:ea typeface="Monaco" charset="0"/>
                <a:cs typeface="Monaco" charset="0"/>
              </a:rPr>
              <a:t>absolute.js</a:t>
            </a:r>
            <a:r>
              <a:rPr lang="en-US" altLang="ko-KR" sz="1400" dirty="0">
                <a:latin typeface="Monaco" charset="0"/>
                <a:ea typeface="Monaco" charset="0"/>
                <a:cs typeface="Monaco" charset="0"/>
              </a:rPr>
              <a:t> through </a:t>
            </a:r>
            <a:r>
              <a:rPr lang="en-US" altLang="ko-KR" sz="1400" dirty="0" err="1">
                <a:latin typeface="Monaco" charset="0"/>
                <a:ea typeface="Monaco" charset="0"/>
                <a:cs typeface="Monaco" charset="0"/>
              </a:rPr>
              <a:t>webpack</a:t>
            </a:r>
            <a:r>
              <a:rPr lang="en-US" altLang="ko-KR" sz="1400" dirty="0">
                <a:latin typeface="Monaco" charset="0"/>
                <a:ea typeface="Monaco" charset="0"/>
                <a:cs typeface="Monaco" charset="0"/>
              </a:rPr>
              <a:t> and serve client static files on 'out/' </a:t>
            </a:r>
            <a:r>
              <a:rPr lang="en-US" altLang="ko-KR" sz="1400" dirty="0">
                <a:latin typeface="Monaco" charset="0"/>
                <a:ea typeface="Monaco" charset="0"/>
                <a:cs typeface="Monaco" charset="0"/>
                <a:hlinkClick r:id="rId9"/>
              </a:rPr>
              <a:t>[absolute#489]</a:t>
            </a:r>
            <a:endParaRPr lang="en-US" altLang="ko-KR" sz="1400" dirty="0">
              <a:latin typeface="Monaco" charset="0"/>
              <a:ea typeface="Monaco" charset="0"/>
              <a:cs typeface="Monaco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Monaco" charset="0"/>
                <a:ea typeface="Monaco" charset="0"/>
                <a:cs typeface="Monaco" charset="0"/>
              </a:rPr>
              <a:t>Fix lint errors in server directory </a:t>
            </a:r>
            <a:r>
              <a:rPr lang="en-US" altLang="ko-KR" sz="1400" dirty="0">
                <a:latin typeface="Monaco" charset="0"/>
                <a:ea typeface="Monaco" charset="0"/>
                <a:cs typeface="Monaco" charset="0"/>
                <a:hlinkClick r:id="rId10"/>
              </a:rPr>
              <a:t>[absolute#481]</a:t>
            </a:r>
            <a:endParaRPr lang="en-US" altLang="ko-KR" sz="1400" dirty="0">
              <a:latin typeface="Monaco" charset="0"/>
              <a:ea typeface="Monaco" charset="0"/>
              <a:cs typeface="Monaco" charset="0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Monaco" charset="0"/>
              <a:ea typeface="Monaco" charset="0"/>
              <a:cs typeface="Monaco" charset="0"/>
            </a:endParaRPr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kumimoji="1" lang="ko-KR" altLang="en-US" dirty="0" smtClean="0">
                <a:latin typeface="THEJung170" charset="-127"/>
                <a:ea typeface="THEJung170" charset="-127"/>
                <a:cs typeface="THEJung170" charset="-127"/>
              </a:rPr>
              <a:t>주요</a:t>
            </a:r>
            <a:r>
              <a:rPr kumimoji="1" lang="en-US" altLang="ko-KR" dirty="0" smtClean="0">
                <a:latin typeface="THEJung170" charset="-127"/>
                <a:ea typeface="THEJung170" charset="-127"/>
                <a:cs typeface="THEJung170" charset="-127"/>
              </a:rPr>
              <a:t> PR </a:t>
            </a:r>
            <a:endParaRPr kumimoji="1" lang="ko-KR" altLang="en-US" dirty="0">
              <a:latin typeface="THEJung170" charset="-127"/>
              <a:ea typeface="THEJung170" charset="-127"/>
              <a:cs typeface="THEJung170" charset="-127"/>
            </a:endParaRPr>
          </a:p>
        </p:txBody>
      </p:sp>
      <p:sp>
        <p:nvSpPr>
          <p:cNvPr id="2" name="텍스트 상자 1"/>
          <p:cNvSpPr txBox="1"/>
          <p:nvPr/>
        </p:nvSpPr>
        <p:spPr>
          <a:xfrm flipH="1">
            <a:off x="968832" y="1899395"/>
            <a:ext cx="290648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altLang="ko-KR" sz="1500" b="1" dirty="0" smtClean="0">
                <a:latin typeface="Monaco" charset="0"/>
                <a:ea typeface="Monaco" charset="0"/>
                <a:cs typeface="Monaco" charset="0"/>
              </a:rPr>
              <a:t>@</a:t>
            </a:r>
            <a:r>
              <a:rPr lang="en-US" altLang="ko-KR" sz="1500" b="1" dirty="0" err="1" smtClean="0">
                <a:latin typeface="Monaco" charset="0"/>
                <a:ea typeface="Monaco" charset="0"/>
                <a:cs typeface="Monaco" charset="0"/>
              </a:rPr>
              <a:t>haeungun</a:t>
            </a:r>
            <a:r>
              <a:rPr lang="nl-NL" altLang="ko-KR" sz="1500" b="1" dirty="0" smtClean="0">
                <a:latin typeface="Monaco" charset="0"/>
                <a:ea typeface="Monaco" charset="0"/>
                <a:cs typeface="Monaco" charset="0"/>
              </a:rPr>
              <a:t> (</a:t>
            </a:r>
            <a:r>
              <a:rPr lang="ko-KR" altLang="en-US" sz="1500" b="1" dirty="0" smtClean="0">
                <a:latin typeface="Monaco" charset="0"/>
                <a:ea typeface="Monaco" charset="0"/>
                <a:cs typeface="Monaco" charset="0"/>
              </a:rPr>
              <a:t>김하은</a:t>
            </a:r>
            <a:r>
              <a:rPr lang="nl-NL" altLang="ko-KR" sz="1500" b="1" dirty="0" smtClean="0">
                <a:latin typeface="Monaco" charset="0"/>
                <a:ea typeface="Monaco" charset="0"/>
                <a:cs typeface="Monaco" charset="0"/>
              </a:rPr>
              <a:t>)</a:t>
            </a:r>
            <a:endParaRPr kumimoji="1" lang="ko-KR" altLang="en-US" sz="1500" dirty="0">
              <a:latin typeface="Monaco" charset="0"/>
              <a:ea typeface="Monaco" charset="0"/>
              <a:cs typeface="Monaco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8736" y="90004"/>
            <a:ext cx="1390128" cy="1112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194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695693" y="1776638"/>
            <a:ext cx="8218714" cy="4351338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atin typeface="Monaco" charset="0"/>
                <a:ea typeface="Monaco" charset="0"/>
                <a:cs typeface="Monaco" charset="0"/>
              </a:rPr>
              <a:t>Add application manager for client </a:t>
            </a:r>
            <a:r>
              <a:rPr lang="en-US" altLang="ko-KR" sz="1400" dirty="0">
                <a:latin typeface="Monaco" charset="0"/>
                <a:ea typeface="Monaco" charset="0"/>
                <a:cs typeface="Monaco" charset="0"/>
                <a:hlinkClick r:id="rId3"/>
              </a:rPr>
              <a:t>[absolute#524]</a:t>
            </a:r>
            <a:endParaRPr lang="en-US" altLang="ko-KR" sz="1400" dirty="0">
              <a:latin typeface="Monaco" charset="0"/>
              <a:ea typeface="Monaco" charset="0"/>
              <a:cs typeface="Monaco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Monaco" charset="0"/>
                <a:ea typeface="Monaco" charset="0"/>
                <a:cs typeface="Monaco" charset="0"/>
              </a:rPr>
              <a:t>Add client path and web app manifest </a:t>
            </a:r>
            <a:r>
              <a:rPr lang="en-US" altLang="ko-KR" sz="1400" dirty="0">
                <a:latin typeface="Monaco" charset="0"/>
                <a:ea typeface="Monaco" charset="0"/>
                <a:cs typeface="Monaco" charset="0"/>
                <a:hlinkClick r:id="rId4"/>
              </a:rPr>
              <a:t>[absolute#488</a:t>
            </a:r>
            <a:r>
              <a:rPr lang="en-US" altLang="ko-KR" sz="1400" dirty="0" smtClean="0">
                <a:latin typeface="Monaco" charset="0"/>
                <a:ea typeface="Monaco" charset="0"/>
                <a:cs typeface="Monaco" charset="0"/>
                <a:hlinkClick r:id="rId4"/>
              </a:rPr>
              <a:t>]</a:t>
            </a:r>
            <a:endParaRPr lang="en-US" altLang="ko-KR" sz="1400" dirty="0">
              <a:latin typeface="Monaco" charset="0"/>
              <a:ea typeface="Monaco" charset="0"/>
              <a:cs typeface="Monaco" charset="0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Monaco" charset="0"/>
              <a:ea typeface="Monaco" charset="0"/>
              <a:cs typeface="Monaco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Monaco" charset="0"/>
                <a:ea typeface="Monaco" charset="0"/>
                <a:cs typeface="Monaco" charset="0"/>
              </a:rPr>
              <a:t>Implement skeleton codes in server/push </a:t>
            </a:r>
            <a:r>
              <a:rPr lang="en-US" altLang="ko-KR" sz="1400" dirty="0">
                <a:latin typeface="Monaco" charset="0"/>
                <a:ea typeface="Monaco" charset="0"/>
                <a:cs typeface="Monaco" charset="0"/>
                <a:hlinkClick r:id="rId5"/>
              </a:rPr>
              <a:t>[absolute#521]</a:t>
            </a:r>
            <a:endParaRPr lang="en-US" altLang="ko-KR" sz="1400" dirty="0">
              <a:latin typeface="Monaco" charset="0"/>
              <a:ea typeface="Monaco" charset="0"/>
              <a:cs typeface="Monaco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Monaco" charset="0"/>
                <a:ea typeface="Monaco" charset="0"/>
                <a:cs typeface="Monaco" charset="0"/>
              </a:rPr>
              <a:t>Translated </a:t>
            </a:r>
            <a:r>
              <a:rPr lang="en-US" altLang="ko-KR" sz="1400" dirty="0" err="1">
                <a:latin typeface="Monaco" charset="0"/>
                <a:ea typeface="Monaco" charset="0"/>
                <a:cs typeface="Monaco" charset="0"/>
              </a:rPr>
              <a:t>contributing.md</a:t>
            </a:r>
            <a:r>
              <a:rPr lang="en-US" altLang="ko-KR" sz="1400" dirty="0">
                <a:latin typeface="Monaco" charset="0"/>
                <a:ea typeface="Monaco" charset="0"/>
                <a:cs typeface="Monaco" charset="0"/>
              </a:rPr>
              <a:t> </a:t>
            </a:r>
            <a:r>
              <a:rPr lang="en-US" altLang="ko-KR" sz="1400" dirty="0">
                <a:latin typeface="Monaco" charset="0"/>
                <a:ea typeface="Monaco" charset="0"/>
                <a:cs typeface="Monaco" charset="0"/>
                <a:hlinkClick r:id="rId6"/>
              </a:rPr>
              <a:t>[absolute#483]</a:t>
            </a:r>
            <a:endParaRPr lang="en-US" altLang="ko-KR" sz="1400" dirty="0">
              <a:latin typeface="Monaco" charset="0"/>
              <a:ea typeface="Monaco" charset="0"/>
              <a:cs typeface="Monaco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Monaco" charset="0"/>
                <a:ea typeface="Monaco" charset="0"/>
                <a:cs typeface="Monaco" charset="0"/>
              </a:rPr>
              <a:t>Add badges in </a:t>
            </a:r>
            <a:r>
              <a:rPr lang="en-US" altLang="ko-KR" sz="1400" dirty="0" err="1">
                <a:latin typeface="Monaco" charset="0"/>
                <a:ea typeface="Monaco" charset="0"/>
                <a:cs typeface="Monaco" charset="0"/>
              </a:rPr>
              <a:t>README.md</a:t>
            </a:r>
            <a:r>
              <a:rPr lang="en-US" altLang="ko-KR" sz="1400" dirty="0">
                <a:latin typeface="Monaco" charset="0"/>
                <a:ea typeface="Monaco" charset="0"/>
                <a:cs typeface="Monaco" charset="0"/>
              </a:rPr>
              <a:t> </a:t>
            </a:r>
            <a:r>
              <a:rPr lang="en-US" altLang="ko-KR" sz="1400" dirty="0">
                <a:latin typeface="Monaco" charset="0"/>
                <a:ea typeface="Monaco" charset="0"/>
                <a:cs typeface="Monaco" charset="0"/>
                <a:hlinkClick r:id="rId7"/>
              </a:rPr>
              <a:t>[absolute#497]</a:t>
            </a:r>
            <a:endParaRPr lang="en-US" altLang="ko-KR" sz="1400" dirty="0">
              <a:latin typeface="Monaco" charset="0"/>
              <a:ea typeface="Monaco" charset="0"/>
              <a:cs typeface="Monaco" charset="0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Monaco" charset="0"/>
              <a:ea typeface="Monaco" charset="0"/>
              <a:cs typeface="Monaco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Monaco" charset="0"/>
                <a:ea typeface="Monaco" charset="0"/>
                <a:cs typeface="Monaco" charset="0"/>
              </a:rPr>
              <a:t>Add </a:t>
            </a:r>
            <a:r>
              <a:rPr lang="en-US" altLang="ko-KR" sz="1400" dirty="0" err="1">
                <a:latin typeface="Monaco" charset="0"/>
                <a:ea typeface="Monaco" charset="0"/>
                <a:cs typeface="Monaco" charset="0"/>
              </a:rPr>
              <a:t>bodyParser</a:t>
            </a:r>
            <a:r>
              <a:rPr lang="en-US" altLang="ko-KR" sz="1400" dirty="0">
                <a:latin typeface="Monaco" charset="0"/>
                <a:ea typeface="Monaco" charset="0"/>
                <a:cs typeface="Monaco" charset="0"/>
              </a:rPr>
              <a:t> </a:t>
            </a:r>
            <a:r>
              <a:rPr lang="en-US" altLang="ko-KR" sz="1400" dirty="0">
                <a:latin typeface="Monaco" charset="0"/>
                <a:ea typeface="Monaco" charset="0"/>
                <a:cs typeface="Monaco" charset="0"/>
                <a:hlinkClick r:id="rId8"/>
              </a:rPr>
              <a:t>[absolute#515]</a:t>
            </a:r>
            <a:endParaRPr lang="en-US" altLang="ko-KR" sz="1400" dirty="0">
              <a:latin typeface="Monaco" charset="0"/>
              <a:ea typeface="Monaco" charset="0"/>
              <a:cs typeface="Monaco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Monaco" charset="0"/>
                <a:ea typeface="Monaco" charset="0"/>
                <a:cs typeface="Monaco" charset="0"/>
              </a:rPr>
              <a:t>Fix wrong example in PATCH_SIZE </a:t>
            </a:r>
            <a:r>
              <a:rPr lang="en-US" altLang="ko-KR" sz="1400" dirty="0">
                <a:latin typeface="Monaco" charset="0"/>
                <a:ea typeface="Monaco" charset="0"/>
                <a:cs typeface="Monaco" charset="0"/>
                <a:hlinkClick r:id="rId9"/>
              </a:rPr>
              <a:t>[absolute#507]</a:t>
            </a:r>
            <a:endParaRPr lang="en-US" altLang="ko-KR" sz="1400" dirty="0">
              <a:latin typeface="Monaco" charset="0"/>
              <a:ea typeface="Monaco" charset="0"/>
              <a:cs typeface="Monaco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Monaco" charset="0"/>
                <a:ea typeface="Monaco" charset="0"/>
                <a:cs typeface="Monaco" charset="0"/>
              </a:rPr>
              <a:t>Add contribution guide to docs </a:t>
            </a:r>
            <a:r>
              <a:rPr lang="en-US" altLang="ko-KR" sz="1400" dirty="0">
                <a:latin typeface="Monaco" charset="0"/>
                <a:ea typeface="Monaco" charset="0"/>
                <a:cs typeface="Monaco" charset="0"/>
                <a:hlinkClick r:id="rId10"/>
              </a:rPr>
              <a:t>[absolute#470</a:t>
            </a:r>
            <a:r>
              <a:rPr lang="en-US" altLang="ko-KR" sz="1400" dirty="0" smtClean="0">
                <a:latin typeface="Monaco" charset="0"/>
                <a:ea typeface="Monaco" charset="0"/>
                <a:cs typeface="Monaco" charset="0"/>
                <a:hlinkClick r:id="rId10"/>
              </a:rPr>
              <a:t>]</a:t>
            </a:r>
            <a:endParaRPr lang="en-US" altLang="ko-KR" sz="1400" dirty="0">
              <a:latin typeface="Monaco" charset="0"/>
              <a:ea typeface="Monaco" charset="0"/>
              <a:cs typeface="Monaco" charset="0"/>
            </a:endParaRPr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kumimoji="1" lang="ko-KR" altLang="en-US" dirty="0" smtClean="0">
                <a:latin typeface="THEJung170" charset="-127"/>
                <a:ea typeface="THEJung170" charset="-127"/>
                <a:cs typeface="THEJung170" charset="-127"/>
              </a:rPr>
              <a:t>주요</a:t>
            </a:r>
            <a:r>
              <a:rPr kumimoji="1" lang="en-US" altLang="ko-KR" dirty="0" smtClean="0">
                <a:latin typeface="THEJung170" charset="-127"/>
                <a:ea typeface="THEJung170" charset="-127"/>
                <a:cs typeface="THEJung170" charset="-127"/>
              </a:rPr>
              <a:t> PR </a:t>
            </a:r>
            <a:endParaRPr kumimoji="1" lang="ko-KR" altLang="en-US" dirty="0">
              <a:latin typeface="THEJung170" charset="-127"/>
              <a:ea typeface="THEJung170" charset="-127"/>
              <a:cs typeface="THEJung170" charset="-127"/>
            </a:endParaRPr>
          </a:p>
        </p:txBody>
      </p:sp>
      <p:sp>
        <p:nvSpPr>
          <p:cNvPr id="2" name="텍스트 상자 1"/>
          <p:cNvSpPr txBox="1"/>
          <p:nvPr/>
        </p:nvSpPr>
        <p:spPr>
          <a:xfrm flipH="1">
            <a:off x="968832" y="1883066"/>
            <a:ext cx="290648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altLang="ko-KR" sz="1500" b="1" dirty="0">
                <a:latin typeface="Monaco" charset="0"/>
                <a:ea typeface="Monaco" charset="0"/>
                <a:cs typeface="Monaco" charset="0"/>
              </a:rPr>
              <a:t>@</a:t>
            </a:r>
            <a:r>
              <a:rPr lang="nl-NL" altLang="ko-KR" sz="1500" b="1" dirty="0" err="1">
                <a:latin typeface="Monaco" charset="0"/>
                <a:ea typeface="Monaco" charset="0"/>
                <a:cs typeface="Monaco" charset="0"/>
              </a:rPr>
              <a:t>elliekwon</a:t>
            </a:r>
            <a:r>
              <a:rPr lang="nl-NL" altLang="ko-KR" sz="1500" b="1" dirty="0">
                <a:latin typeface="Monaco" charset="0"/>
                <a:ea typeface="Monaco" charset="0"/>
                <a:cs typeface="Monaco" charset="0"/>
              </a:rPr>
              <a:t> (</a:t>
            </a:r>
            <a:r>
              <a:rPr lang="ko-KR" altLang="nl-NL" sz="1500" b="1" dirty="0">
                <a:latin typeface="Monaco" charset="0"/>
                <a:ea typeface="Monaco" charset="0"/>
                <a:cs typeface="Monaco" charset="0"/>
              </a:rPr>
              <a:t>권보경</a:t>
            </a:r>
            <a:r>
              <a:rPr lang="nl-NL" altLang="ko-KR" sz="1500" b="1" dirty="0">
                <a:latin typeface="Monaco" charset="0"/>
                <a:ea typeface="Monaco" charset="0"/>
                <a:cs typeface="Monaco" charset="0"/>
              </a:rPr>
              <a:t>)</a:t>
            </a:r>
            <a:endParaRPr kumimoji="1" lang="ko-KR" altLang="en-US" sz="1500" dirty="0">
              <a:latin typeface="Monaco" charset="0"/>
              <a:ea typeface="Monaco" charset="0"/>
              <a:cs typeface="Monaco" charset="0"/>
            </a:endParaRPr>
          </a:p>
        </p:txBody>
      </p:sp>
      <p:sp>
        <p:nvSpPr>
          <p:cNvPr id="6" name="텍스트 상자 5"/>
          <p:cNvSpPr txBox="1"/>
          <p:nvPr/>
        </p:nvSpPr>
        <p:spPr>
          <a:xfrm flipH="1">
            <a:off x="968832" y="3224925"/>
            <a:ext cx="290648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altLang="ko-KR" sz="1500" b="1" dirty="0">
                <a:latin typeface="Monaco" charset="0"/>
                <a:ea typeface="Monaco" charset="0"/>
                <a:cs typeface="Monaco" charset="0"/>
              </a:rPr>
              <a:t>@</a:t>
            </a:r>
            <a:r>
              <a:rPr lang="mr-IN" altLang="ko-KR" sz="1500" b="1" dirty="0" err="1">
                <a:latin typeface="Monaco" charset="0"/>
                <a:ea typeface="Monaco" charset="0"/>
                <a:cs typeface="Monaco" charset="0"/>
              </a:rPr>
              <a:t>GalicB</a:t>
            </a:r>
            <a:r>
              <a:rPr lang="mr-IN" altLang="ko-KR" sz="1500" b="1" dirty="0">
                <a:latin typeface="Monaco" charset="0"/>
                <a:ea typeface="Monaco" charset="0"/>
                <a:cs typeface="Monaco" charset="0"/>
              </a:rPr>
              <a:t> (</a:t>
            </a:r>
            <a:r>
              <a:rPr lang="ko-KR" altLang="mr-IN" sz="1500" b="1" dirty="0">
                <a:latin typeface="Monaco" charset="0"/>
                <a:ea typeface="Monaco" charset="0"/>
                <a:cs typeface="Monaco" charset="0"/>
              </a:rPr>
              <a:t>나동희</a:t>
            </a:r>
            <a:r>
              <a:rPr lang="mr-IN" altLang="ko-KR" sz="1500" b="1" dirty="0">
                <a:latin typeface="Monaco" charset="0"/>
                <a:ea typeface="Monaco" charset="0"/>
                <a:cs typeface="Monaco" charset="0"/>
              </a:rPr>
              <a:t>)</a:t>
            </a:r>
            <a:endParaRPr kumimoji="1" lang="ko-KR" altLang="en-US" sz="1500" dirty="0">
              <a:latin typeface="Monaco" charset="0"/>
              <a:ea typeface="Monaco" charset="0"/>
              <a:cs typeface="Monaco" charset="0"/>
            </a:endParaRPr>
          </a:p>
        </p:txBody>
      </p:sp>
      <p:sp>
        <p:nvSpPr>
          <p:cNvPr id="7" name="텍스트 상자 6"/>
          <p:cNvSpPr txBox="1"/>
          <p:nvPr/>
        </p:nvSpPr>
        <p:spPr>
          <a:xfrm flipH="1">
            <a:off x="968832" y="4987924"/>
            <a:ext cx="290648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altLang="ko-KR" sz="1500" b="1" dirty="0" smtClean="0">
                <a:latin typeface="Monaco" charset="0"/>
                <a:ea typeface="Monaco" charset="0"/>
                <a:cs typeface="Monaco" charset="0"/>
              </a:rPr>
              <a:t>@</a:t>
            </a:r>
            <a:r>
              <a:rPr lang="en-US" altLang="ko-KR" sz="1500" b="1" dirty="0" err="1" smtClean="0">
                <a:latin typeface="Monaco" charset="0"/>
                <a:ea typeface="Monaco" charset="0"/>
                <a:cs typeface="Monaco" charset="0"/>
              </a:rPr>
              <a:t>hyungheo</a:t>
            </a:r>
            <a:r>
              <a:rPr lang="mr-IN" altLang="ko-KR" sz="1500" b="1" dirty="0" smtClean="0">
                <a:latin typeface="Monaco" charset="0"/>
                <a:ea typeface="Monaco" charset="0"/>
                <a:cs typeface="Monaco" charset="0"/>
              </a:rPr>
              <a:t> (</a:t>
            </a:r>
            <a:r>
              <a:rPr lang="ko-KR" altLang="en-US" sz="1500" b="1" dirty="0" smtClean="0">
                <a:latin typeface="Monaco" charset="0"/>
                <a:ea typeface="Monaco" charset="0"/>
                <a:cs typeface="Monaco" charset="0"/>
              </a:rPr>
              <a:t>허형</a:t>
            </a:r>
            <a:r>
              <a:rPr lang="mr-IN" altLang="ko-KR" sz="1500" b="1" dirty="0" smtClean="0">
                <a:latin typeface="Monaco" charset="0"/>
                <a:ea typeface="Monaco" charset="0"/>
                <a:cs typeface="Monaco" charset="0"/>
              </a:rPr>
              <a:t>)</a:t>
            </a:r>
            <a:endParaRPr kumimoji="1" lang="ko-KR" altLang="en-US" sz="1500" dirty="0">
              <a:latin typeface="Monaco" charset="0"/>
              <a:ea typeface="Monaco" charset="0"/>
              <a:cs typeface="Monaco" charset="0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8736" y="90004"/>
            <a:ext cx="1390128" cy="1112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10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>
                <a:latin typeface="THEJung170" charset="-127"/>
                <a:ea typeface="THEJung170" charset="-127"/>
                <a:cs typeface="THEJung170" charset="-127"/>
              </a:rPr>
              <a:t>저는 이런 사람입니다</a:t>
            </a:r>
            <a:endParaRPr kumimoji="1" lang="ko-KR" altLang="en-US" dirty="0">
              <a:latin typeface="THEJung170" charset="-127"/>
              <a:ea typeface="THEJung170" charset="-127"/>
              <a:cs typeface="THEJung17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8736" y="90004"/>
            <a:ext cx="1390128" cy="1112102"/>
          </a:xfrm>
          <a:prstGeom prst="rect">
            <a:avLst/>
          </a:prstGeom>
        </p:spPr>
      </p:pic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R="0" lvl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1" lang="ko-KR" altLang="en-US" sz="2400" dirty="0" smtClean="0">
                <a:latin typeface="THEJung140" charset="-127"/>
                <a:ea typeface="THEJung140" charset="-127"/>
                <a:cs typeface="THEJung140" charset="-127"/>
              </a:rPr>
              <a:t>심리학 전공</a:t>
            </a:r>
            <a:endParaRPr kumimoji="1" lang="en-US" altLang="ko-KR" sz="2400" dirty="0" smtClean="0">
              <a:latin typeface="THEJung140" charset="-127"/>
              <a:ea typeface="THEJung140" charset="-127"/>
              <a:cs typeface="THEJung140" charset="-127"/>
            </a:endParaRPr>
          </a:p>
          <a:p>
            <a:pPr marR="0" lvl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1" lang="ko-KR" altLang="en-US" sz="2400" dirty="0" smtClean="0">
                <a:latin typeface="THEJung140" charset="-127"/>
                <a:ea typeface="THEJung140" charset="-127"/>
                <a:cs typeface="THEJung140" charset="-127"/>
              </a:rPr>
              <a:t>하다가 친구 잘 못 만나서</a:t>
            </a:r>
            <a:endParaRPr kumimoji="1" lang="en-US" altLang="ko-KR" sz="2400" dirty="0" smtClean="0">
              <a:latin typeface="THEJung140" charset="-127"/>
              <a:ea typeface="THEJung140" charset="-127"/>
              <a:cs typeface="THEJung140" charset="-127"/>
            </a:endParaRPr>
          </a:p>
          <a:p>
            <a:pPr marR="0" lvl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1" lang="ko-KR" altLang="en-US" sz="2400" dirty="0" smtClean="0">
                <a:latin typeface="THEJung140" charset="-127"/>
                <a:ea typeface="THEJung140" charset="-127"/>
                <a:cs typeface="THEJung140" charset="-127"/>
              </a:rPr>
              <a:t>웹 기술 관심 많은</a:t>
            </a:r>
            <a:r>
              <a:rPr kumimoji="1" lang="ko-KR" altLang="en-US" sz="2400" dirty="0" smtClean="0">
                <a:solidFill>
                  <a:srgbClr val="135CA8"/>
                </a:solidFill>
                <a:latin typeface="THEJung140" charset="-127"/>
                <a:ea typeface="THEJung140" charset="-127"/>
                <a:cs typeface="THEJung140" charset="-127"/>
              </a:rPr>
              <a:t> </a:t>
            </a:r>
            <a:r>
              <a:rPr kumimoji="1" lang="ko-KR" altLang="en-US" sz="2400" b="1" dirty="0" smtClean="0">
                <a:solidFill>
                  <a:srgbClr val="135CA8"/>
                </a:solidFill>
                <a:latin typeface="THEJung140" charset="-127"/>
                <a:ea typeface="THEJung140" charset="-127"/>
                <a:cs typeface="THEJung140" charset="-127"/>
              </a:rPr>
              <a:t>프론트엔드</a:t>
            </a:r>
            <a:r>
              <a:rPr kumimoji="1" lang="ko-KR" altLang="en-US" sz="2400" dirty="0" smtClean="0">
                <a:solidFill>
                  <a:srgbClr val="135CA8"/>
                </a:solidFill>
                <a:latin typeface="THEJung140" charset="-127"/>
                <a:ea typeface="THEJung140" charset="-127"/>
                <a:cs typeface="THEJung140" charset="-127"/>
              </a:rPr>
              <a:t> </a:t>
            </a:r>
            <a:r>
              <a:rPr kumimoji="1" lang="ko-KR" altLang="en-US" sz="2400" dirty="0" smtClean="0">
                <a:latin typeface="THEJung140" charset="-127"/>
                <a:ea typeface="THEJung140" charset="-127"/>
                <a:cs typeface="THEJung140" charset="-127"/>
              </a:rPr>
              <a:t>엔지니어</a:t>
            </a:r>
            <a:endParaRPr kumimoji="1" lang="en-US" altLang="ko-KR" sz="2400" dirty="0" smtClean="0">
              <a:latin typeface="THEJung140" charset="-127"/>
              <a:ea typeface="THEJung140" charset="-127"/>
              <a:cs typeface="THEJung140" charset="-127"/>
            </a:endParaRPr>
          </a:p>
          <a:p>
            <a:pPr marR="0" lvl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1" lang="ko-KR" altLang="en-US" sz="2400" dirty="0" smtClean="0">
                <a:latin typeface="THEJung140" charset="-127"/>
                <a:ea typeface="THEJung140" charset="-127"/>
                <a:cs typeface="THEJung140" charset="-127"/>
              </a:rPr>
              <a:t>취준생</a:t>
            </a:r>
            <a:endParaRPr kumimoji="1" lang="ko-KR" altLang="en-US" sz="2400" dirty="0">
              <a:latin typeface="THEJung140" charset="-127"/>
              <a:ea typeface="THEJung140" charset="-127"/>
              <a:cs typeface="THEJung14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19973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695693" y="1776638"/>
            <a:ext cx="8218714" cy="4351338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atin typeface="Monaco" charset="0"/>
                <a:ea typeface="Monaco" charset="0"/>
                <a:cs typeface="Monaco" charset="0"/>
              </a:rPr>
              <a:t>Add new gulp task to '</a:t>
            </a:r>
            <a:r>
              <a:rPr lang="en-US" altLang="ko-KR" sz="1400" dirty="0" err="1">
                <a:latin typeface="Monaco" charset="0"/>
                <a:ea typeface="Monaco" charset="0"/>
                <a:cs typeface="Monaco" charset="0"/>
              </a:rPr>
              <a:t>gulpfile.js</a:t>
            </a:r>
            <a:r>
              <a:rPr lang="en-US" altLang="ko-KR" sz="1400" dirty="0">
                <a:latin typeface="Monaco" charset="0"/>
                <a:ea typeface="Monaco" charset="0"/>
                <a:cs typeface="Monaco" charset="0"/>
              </a:rPr>
              <a:t>' for running mongo daemon </a:t>
            </a:r>
            <a:r>
              <a:rPr lang="en-US" altLang="ko-KR" sz="1400" dirty="0">
                <a:latin typeface="Monaco" charset="0"/>
                <a:ea typeface="Monaco" charset="0"/>
                <a:cs typeface="Monaco" charset="0"/>
                <a:hlinkClick r:id="rId3"/>
              </a:rPr>
              <a:t>[absolute#517]</a:t>
            </a:r>
            <a:endParaRPr lang="en-US" altLang="ko-KR" sz="1400" dirty="0">
              <a:latin typeface="Monaco" charset="0"/>
              <a:ea typeface="Monaco" charset="0"/>
              <a:cs typeface="Monaco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Monaco" charset="0"/>
                <a:ea typeface="Monaco" charset="0"/>
                <a:cs typeface="Monaco" charset="0"/>
              </a:rPr>
              <a:t>Sort </a:t>
            </a:r>
            <a:r>
              <a:rPr lang="en-US" altLang="ko-KR" sz="1400" dirty="0" err="1">
                <a:latin typeface="Monaco" charset="0"/>
                <a:ea typeface="Monaco" charset="0"/>
                <a:cs typeface="Monaco" charset="0"/>
              </a:rPr>
              <a:t>tsconfig.json</a:t>
            </a:r>
            <a:r>
              <a:rPr lang="en-US" altLang="ko-KR" sz="1400" dirty="0">
                <a:latin typeface="Monaco" charset="0"/>
                <a:ea typeface="Monaco" charset="0"/>
                <a:cs typeface="Monaco" charset="0"/>
              </a:rPr>
              <a:t> file in alphabetical order </a:t>
            </a:r>
            <a:r>
              <a:rPr lang="en-US" altLang="ko-KR" sz="1400" dirty="0">
                <a:latin typeface="Monaco" charset="0"/>
                <a:ea typeface="Monaco" charset="0"/>
                <a:cs typeface="Monaco" charset="0"/>
                <a:hlinkClick r:id="rId4"/>
              </a:rPr>
              <a:t>[absolute#480]</a:t>
            </a:r>
            <a:endParaRPr lang="en-US" altLang="ko-KR" sz="1400" dirty="0">
              <a:latin typeface="Monaco" charset="0"/>
              <a:ea typeface="Monaco" charset="0"/>
              <a:cs typeface="Monaco" charset="0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Monaco" charset="0"/>
              <a:ea typeface="Monaco" charset="0"/>
              <a:cs typeface="Monaco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Monaco" charset="0"/>
                <a:ea typeface="Monaco" charset="0"/>
                <a:cs typeface="Monaco" charset="0"/>
              </a:rPr>
              <a:t>Implement skeleton codes for Cache APIs </a:t>
            </a:r>
            <a:r>
              <a:rPr lang="en-US" altLang="ko-KR" sz="1400" dirty="0">
                <a:latin typeface="Monaco" charset="0"/>
                <a:ea typeface="Monaco" charset="0"/>
                <a:cs typeface="Monaco" charset="0"/>
                <a:hlinkClick r:id="rId5"/>
              </a:rPr>
              <a:t>[absolute#509]</a:t>
            </a:r>
            <a:endParaRPr lang="en-US" altLang="ko-KR" sz="1400" dirty="0">
              <a:latin typeface="Monaco" charset="0"/>
              <a:ea typeface="Monaco" charset="0"/>
              <a:cs typeface="Monaco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Monaco" charset="0"/>
                <a:ea typeface="Monaco" charset="0"/>
                <a:cs typeface="Monaco" charset="0"/>
              </a:rPr>
              <a:t>Implement ./absolute clean command </a:t>
            </a:r>
            <a:r>
              <a:rPr lang="en-US" altLang="ko-KR" sz="1400" dirty="0">
                <a:latin typeface="Monaco" charset="0"/>
                <a:ea typeface="Monaco" charset="0"/>
                <a:cs typeface="Monaco" charset="0"/>
                <a:hlinkClick r:id="rId6"/>
              </a:rPr>
              <a:t>[absolute#487]</a:t>
            </a:r>
            <a:endParaRPr lang="en-US" altLang="ko-KR" sz="1400" dirty="0">
              <a:latin typeface="Monaco" charset="0"/>
              <a:ea typeface="Monaco" charset="0"/>
              <a:cs typeface="Monaco" charset="0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Monaco" charset="0"/>
              <a:ea typeface="Monaco" charset="0"/>
              <a:cs typeface="Monaco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Monaco" charset="0"/>
                <a:ea typeface="Monaco" charset="0"/>
                <a:cs typeface="Monaco" charset="0"/>
              </a:rPr>
              <a:t>Implement notification API </a:t>
            </a:r>
            <a:r>
              <a:rPr lang="en-US" altLang="ko-KR" sz="1400" dirty="0">
                <a:latin typeface="Monaco" charset="0"/>
                <a:ea typeface="Monaco" charset="0"/>
                <a:cs typeface="Monaco" charset="0"/>
                <a:hlinkClick r:id="rId7"/>
              </a:rPr>
              <a:t>[absolute#522]</a:t>
            </a:r>
            <a:endParaRPr lang="en-US" altLang="ko-KR" sz="1400" dirty="0">
              <a:latin typeface="Monaco" charset="0"/>
              <a:ea typeface="Monaco" charset="0"/>
              <a:cs typeface="Monaco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Monaco" charset="0"/>
                <a:ea typeface="Monaco" charset="0"/>
                <a:cs typeface="Monaco" charset="0"/>
              </a:rPr>
              <a:t>Implement skeleton codes for Notification APIs </a:t>
            </a:r>
            <a:r>
              <a:rPr lang="en-US" altLang="ko-KR" sz="1400" dirty="0">
                <a:latin typeface="Monaco" charset="0"/>
                <a:ea typeface="Monaco" charset="0"/>
                <a:cs typeface="Monaco" charset="0"/>
                <a:hlinkClick r:id="rId8"/>
              </a:rPr>
              <a:t>[absolute#502]</a:t>
            </a:r>
            <a:endParaRPr lang="en-US" altLang="ko-KR" sz="1400" dirty="0">
              <a:latin typeface="Monaco" charset="0"/>
              <a:ea typeface="Monaco" charset="0"/>
              <a:cs typeface="Monaco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Monaco" charset="0"/>
                <a:ea typeface="Monaco" charset="0"/>
                <a:cs typeface="Monaco" charset="0"/>
              </a:rPr>
              <a:t>Use </a:t>
            </a:r>
            <a:r>
              <a:rPr lang="en-US" altLang="ko-KR" sz="1400" dirty="0" err="1">
                <a:latin typeface="Monaco" charset="0"/>
                <a:ea typeface="Monaco" charset="0"/>
                <a:cs typeface="Monaco" charset="0"/>
              </a:rPr>
              <a:t>webpack.config.ts</a:t>
            </a:r>
            <a:r>
              <a:rPr lang="en-US" altLang="ko-KR" sz="1400" dirty="0">
                <a:latin typeface="Monaco" charset="0"/>
                <a:ea typeface="Monaco" charset="0"/>
                <a:cs typeface="Monaco" charset="0"/>
              </a:rPr>
              <a:t> instead of </a:t>
            </a:r>
            <a:r>
              <a:rPr lang="en-US" altLang="ko-KR" sz="1400" dirty="0" err="1">
                <a:latin typeface="Monaco" charset="0"/>
                <a:ea typeface="Monaco" charset="0"/>
                <a:cs typeface="Monaco" charset="0"/>
              </a:rPr>
              <a:t>webpack.config.js</a:t>
            </a:r>
            <a:r>
              <a:rPr lang="en-US" altLang="ko-KR" sz="1400" dirty="0">
                <a:latin typeface="Monaco" charset="0"/>
                <a:ea typeface="Monaco" charset="0"/>
                <a:cs typeface="Monaco" charset="0"/>
              </a:rPr>
              <a:t> </a:t>
            </a:r>
            <a:r>
              <a:rPr lang="en-US" altLang="ko-KR" sz="1400" dirty="0">
                <a:latin typeface="Monaco" charset="0"/>
                <a:ea typeface="Monaco" charset="0"/>
                <a:cs typeface="Monaco" charset="0"/>
                <a:hlinkClick r:id="rId9"/>
              </a:rPr>
              <a:t>[absolute#498]</a:t>
            </a:r>
            <a:endParaRPr lang="en-US" altLang="ko-KR" sz="1400" dirty="0">
              <a:latin typeface="Monaco" charset="0"/>
              <a:ea typeface="Monaco" charset="0"/>
              <a:cs typeface="Monaco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Monaco" charset="0"/>
                <a:ea typeface="Monaco" charset="0"/>
                <a:cs typeface="Monaco" charset="0"/>
              </a:rPr>
              <a:t>Fix a typo in </a:t>
            </a:r>
            <a:r>
              <a:rPr lang="en-US" altLang="ko-KR" sz="1400" dirty="0" err="1">
                <a:latin typeface="Monaco" charset="0"/>
                <a:ea typeface="Monaco" charset="0"/>
                <a:cs typeface="Monaco" charset="0"/>
              </a:rPr>
              <a:t>README.md</a:t>
            </a:r>
            <a:r>
              <a:rPr lang="en-US" altLang="ko-KR" sz="1400" dirty="0">
                <a:latin typeface="Monaco" charset="0"/>
                <a:ea typeface="Monaco" charset="0"/>
                <a:cs typeface="Monaco" charset="0"/>
              </a:rPr>
              <a:t> </a:t>
            </a:r>
            <a:r>
              <a:rPr lang="en-US" altLang="ko-KR" sz="1400" dirty="0">
                <a:latin typeface="Monaco" charset="0"/>
                <a:ea typeface="Monaco" charset="0"/>
                <a:cs typeface="Monaco" charset="0"/>
                <a:hlinkClick r:id="rId10"/>
              </a:rPr>
              <a:t>[absolute#450]</a:t>
            </a:r>
            <a:endParaRPr lang="en-US" altLang="ko-KR" sz="1400" dirty="0">
              <a:latin typeface="Monaco" charset="0"/>
              <a:ea typeface="Monaco" charset="0"/>
              <a:cs typeface="Monaco" charset="0"/>
            </a:endParaRPr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kumimoji="1" lang="ko-KR" altLang="en-US" dirty="0" smtClean="0">
                <a:latin typeface="THEJung170" charset="-127"/>
                <a:ea typeface="THEJung170" charset="-127"/>
                <a:cs typeface="THEJung170" charset="-127"/>
              </a:rPr>
              <a:t>주요</a:t>
            </a:r>
            <a:r>
              <a:rPr kumimoji="1" lang="en-US" altLang="ko-KR" dirty="0" smtClean="0">
                <a:latin typeface="THEJung170" charset="-127"/>
                <a:ea typeface="THEJung170" charset="-127"/>
                <a:cs typeface="THEJung170" charset="-127"/>
              </a:rPr>
              <a:t> PR </a:t>
            </a:r>
            <a:endParaRPr kumimoji="1" lang="ko-KR" altLang="en-US" dirty="0">
              <a:latin typeface="THEJung170" charset="-127"/>
              <a:ea typeface="THEJung170" charset="-127"/>
              <a:cs typeface="THEJung170" charset="-127"/>
            </a:endParaRPr>
          </a:p>
        </p:txBody>
      </p:sp>
      <p:sp>
        <p:nvSpPr>
          <p:cNvPr id="2" name="텍스트 상자 1"/>
          <p:cNvSpPr txBox="1"/>
          <p:nvPr/>
        </p:nvSpPr>
        <p:spPr>
          <a:xfrm flipH="1">
            <a:off x="968832" y="1883066"/>
            <a:ext cx="290648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altLang="ko-KR" sz="1500" b="1" dirty="0" smtClean="0">
                <a:latin typeface="Monaco" charset="0"/>
                <a:ea typeface="Monaco" charset="0"/>
                <a:cs typeface="Monaco" charset="0"/>
              </a:rPr>
              <a:t>@</a:t>
            </a:r>
            <a:r>
              <a:rPr lang="en-US" altLang="ko-KR" sz="1500" b="1" dirty="0" err="1" smtClean="0">
                <a:latin typeface="Monaco" charset="0"/>
                <a:ea typeface="Monaco" charset="0"/>
                <a:cs typeface="Monaco" charset="0"/>
              </a:rPr>
              <a:t>llighter</a:t>
            </a:r>
            <a:r>
              <a:rPr lang="nl-NL" altLang="ko-KR" sz="1500" b="1" dirty="0" smtClean="0">
                <a:latin typeface="Monaco" charset="0"/>
                <a:ea typeface="Monaco" charset="0"/>
                <a:cs typeface="Monaco" charset="0"/>
              </a:rPr>
              <a:t> (</a:t>
            </a:r>
            <a:r>
              <a:rPr lang="ko-KR" altLang="en-US" sz="1500" b="1" dirty="0" smtClean="0">
                <a:latin typeface="Monaco" charset="0"/>
                <a:ea typeface="Monaco" charset="0"/>
                <a:cs typeface="Monaco" charset="0"/>
              </a:rPr>
              <a:t>박윤하</a:t>
            </a:r>
            <a:r>
              <a:rPr lang="nl-NL" altLang="ko-KR" sz="1500" b="1" dirty="0" smtClean="0">
                <a:latin typeface="Monaco" charset="0"/>
                <a:ea typeface="Monaco" charset="0"/>
                <a:cs typeface="Monaco" charset="0"/>
              </a:rPr>
              <a:t>)</a:t>
            </a:r>
            <a:endParaRPr kumimoji="1" lang="ko-KR" altLang="en-US" sz="1500" dirty="0">
              <a:latin typeface="Monaco" charset="0"/>
              <a:ea typeface="Monaco" charset="0"/>
              <a:cs typeface="Monaco" charset="0"/>
            </a:endParaRPr>
          </a:p>
        </p:txBody>
      </p:sp>
      <p:sp>
        <p:nvSpPr>
          <p:cNvPr id="6" name="텍스트 상자 5"/>
          <p:cNvSpPr txBox="1"/>
          <p:nvPr/>
        </p:nvSpPr>
        <p:spPr>
          <a:xfrm flipH="1">
            <a:off x="968832" y="3224925"/>
            <a:ext cx="290648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altLang="ko-KR" sz="1500" b="1" dirty="0" smtClean="0">
                <a:latin typeface="Monaco" charset="0"/>
                <a:ea typeface="Monaco" charset="0"/>
                <a:cs typeface="Monaco" charset="0"/>
              </a:rPr>
              <a:t>@</a:t>
            </a:r>
            <a:r>
              <a:rPr lang="en-US" altLang="ko-KR" sz="1500" b="1" dirty="0" err="1" smtClean="0">
                <a:latin typeface="Monaco" charset="0"/>
                <a:ea typeface="Monaco" charset="0"/>
                <a:cs typeface="Monaco" charset="0"/>
              </a:rPr>
              <a:t>sapzape</a:t>
            </a:r>
            <a:r>
              <a:rPr lang="mr-IN" altLang="ko-KR" sz="1500" b="1" dirty="0" smtClean="0">
                <a:latin typeface="Monaco" charset="0"/>
                <a:ea typeface="Monaco" charset="0"/>
                <a:cs typeface="Monaco" charset="0"/>
              </a:rPr>
              <a:t> (</a:t>
            </a:r>
            <a:r>
              <a:rPr lang="ko-KR" altLang="en-US" sz="1500" b="1" dirty="0" smtClean="0">
                <a:latin typeface="Monaco" charset="0"/>
                <a:ea typeface="Monaco" charset="0"/>
                <a:cs typeface="Monaco" charset="0"/>
              </a:rPr>
              <a:t>김종헌</a:t>
            </a:r>
            <a:r>
              <a:rPr lang="mr-IN" altLang="ko-KR" sz="1500" b="1" dirty="0" smtClean="0">
                <a:latin typeface="Monaco" charset="0"/>
                <a:ea typeface="Monaco" charset="0"/>
                <a:cs typeface="Monaco" charset="0"/>
              </a:rPr>
              <a:t>)</a:t>
            </a:r>
            <a:endParaRPr kumimoji="1" lang="ko-KR" altLang="en-US" sz="1500" dirty="0">
              <a:latin typeface="Monaco" charset="0"/>
              <a:ea typeface="Monaco" charset="0"/>
              <a:cs typeface="Monaco" charset="0"/>
            </a:endParaRPr>
          </a:p>
        </p:txBody>
      </p:sp>
      <p:sp>
        <p:nvSpPr>
          <p:cNvPr id="7" name="텍스트 상자 6"/>
          <p:cNvSpPr txBox="1"/>
          <p:nvPr/>
        </p:nvSpPr>
        <p:spPr>
          <a:xfrm flipH="1">
            <a:off x="968832" y="4569037"/>
            <a:ext cx="2906486" cy="391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altLang="ko-KR" sz="1500" b="1" dirty="0" smtClean="0">
                <a:latin typeface="Monaco" charset="0"/>
                <a:ea typeface="Monaco" charset="0"/>
                <a:cs typeface="Monaco" charset="0"/>
              </a:rPr>
              <a:t>@</a:t>
            </a:r>
            <a:r>
              <a:rPr lang="en-US" altLang="ko-KR" sz="1500" b="1" dirty="0" err="1" smtClean="0">
                <a:latin typeface="Monaco" charset="0"/>
                <a:ea typeface="Monaco" charset="0"/>
                <a:cs typeface="Monaco" charset="0"/>
              </a:rPr>
              <a:t>sphilee</a:t>
            </a:r>
            <a:r>
              <a:rPr lang="mr-IN" altLang="ko-KR" sz="1500" b="1" dirty="0" smtClean="0">
                <a:latin typeface="Monaco" charset="0"/>
                <a:ea typeface="Monaco" charset="0"/>
                <a:cs typeface="Monaco" charset="0"/>
              </a:rPr>
              <a:t> (</a:t>
            </a:r>
            <a:r>
              <a:rPr lang="ko-KR" altLang="en-US" sz="1500" b="1" dirty="0" smtClean="0">
                <a:latin typeface="Monaco" charset="0"/>
                <a:ea typeface="Monaco" charset="0"/>
                <a:cs typeface="Monaco" charset="0"/>
              </a:rPr>
              <a:t>이관형</a:t>
            </a:r>
            <a:r>
              <a:rPr lang="mr-IN" altLang="ko-KR" sz="1500" b="1" dirty="0" smtClean="0">
                <a:latin typeface="Monaco" charset="0"/>
                <a:ea typeface="Monaco" charset="0"/>
                <a:cs typeface="Monaco" charset="0"/>
              </a:rPr>
              <a:t>)</a:t>
            </a:r>
            <a:endParaRPr kumimoji="1" lang="ko-KR" altLang="en-US" sz="1500" dirty="0">
              <a:latin typeface="Monaco" charset="0"/>
              <a:ea typeface="Monaco" charset="0"/>
              <a:cs typeface="Monaco" charset="0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8736" y="90004"/>
            <a:ext cx="1390128" cy="1112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858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695693" y="1776638"/>
            <a:ext cx="8218714" cy="4351338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atin typeface="Monaco" charset="0"/>
                <a:ea typeface="Monaco" charset="0"/>
                <a:cs typeface="Monaco" charset="0"/>
              </a:rPr>
              <a:t>Implement skeleton codes for </a:t>
            </a:r>
            <a:r>
              <a:rPr lang="en-US" altLang="ko-KR" sz="1400" dirty="0" err="1">
                <a:latin typeface="Monaco" charset="0"/>
                <a:ea typeface="Monaco" charset="0"/>
                <a:cs typeface="Monaco" charset="0"/>
              </a:rPr>
              <a:t>IndexedDB</a:t>
            </a:r>
            <a:r>
              <a:rPr lang="en-US" altLang="ko-KR" sz="1400" dirty="0">
                <a:latin typeface="Monaco" charset="0"/>
                <a:ea typeface="Monaco" charset="0"/>
                <a:cs typeface="Monaco" charset="0"/>
              </a:rPr>
              <a:t> APIs </a:t>
            </a:r>
            <a:r>
              <a:rPr lang="en-US" altLang="ko-KR" sz="1400" dirty="0">
                <a:latin typeface="Monaco" charset="0"/>
                <a:ea typeface="Monaco" charset="0"/>
                <a:cs typeface="Monaco" charset="0"/>
                <a:hlinkClick r:id="rId3"/>
              </a:rPr>
              <a:t>[absolute#511]</a:t>
            </a:r>
            <a:endParaRPr lang="en-US" altLang="ko-KR" sz="1400" dirty="0">
              <a:latin typeface="Monaco" charset="0"/>
              <a:ea typeface="Monaco" charset="0"/>
              <a:cs typeface="Monaco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Monaco" charset="0"/>
                <a:ea typeface="Monaco" charset="0"/>
                <a:cs typeface="Monaco" charset="0"/>
              </a:rPr>
              <a:t>Change comment in /server/</a:t>
            </a:r>
            <a:r>
              <a:rPr lang="en-US" altLang="ko-KR" sz="1400" dirty="0" err="1">
                <a:latin typeface="Monaco" charset="0"/>
                <a:ea typeface="Monaco" charset="0"/>
                <a:cs typeface="Monaco" charset="0"/>
              </a:rPr>
              <a:t>server.ts</a:t>
            </a:r>
            <a:r>
              <a:rPr lang="en-US" altLang="ko-KR" sz="1400" dirty="0">
                <a:latin typeface="Monaco" charset="0"/>
                <a:ea typeface="Monaco" charset="0"/>
                <a:cs typeface="Monaco" charset="0"/>
              </a:rPr>
              <a:t> to match </a:t>
            </a:r>
            <a:r>
              <a:rPr lang="en-US" altLang="ko-KR" sz="1400" dirty="0" err="1">
                <a:latin typeface="Monaco" charset="0"/>
                <a:ea typeface="Monaco" charset="0"/>
                <a:cs typeface="Monaco" charset="0"/>
              </a:rPr>
              <a:t>JSDoc</a:t>
            </a:r>
            <a:r>
              <a:rPr lang="en-US" altLang="ko-KR" sz="1400" dirty="0">
                <a:latin typeface="Monaco" charset="0"/>
                <a:ea typeface="Monaco" charset="0"/>
                <a:cs typeface="Monaco" charset="0"/>
              </a:rPr>
              <a:t> </a:t>
            </a:r>
            <a:r>
              <a:rPr lang="en-US" altLang="ko-KR" sz="1400" dirty="0">
                <a:latin typeface="Monaco" charset="0"/>
                <a:ea typeface="Monaco" charset="0"/>
                <a:cs typeface="Monaco" charset="0"/>
                <a:hlinkClick r:id="rId4"/>
              </a:rPr>
              <a:t>[absolute#490]</a:t>
            </a:r>
            <a:endParaRPr lang="en-US" altLang="ko-KR" sz="1400" dirty="0">
              <a:latin typeface="Monaco" charset="0"/>
              <a:ea typeface="Monaco" charset="0"/>
              <a:cs typeface="Monaco" charset="0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Monaco" charset="0"/>
              <a:ea typeface="Monaco" charset="0"/>
              <a:cs typeface="Monaco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Monaco" charset="0"/>
                <a:ea typeface="Monaco" charset="0"/>
                <a:cs typeface="Monaco" charset="0"/>
              </a:rPr>
              <a:t>Fix </a:t>
            </a:r>
            <a:r>
              <a:rPr lang="en-US" altLang="ko-KR" sz="1400" dirty="0" err="1">
                <a:latin typeface="Monaco" charset="0"/>
                <a:ea typeface="Monaco" charset="0"/>
                <a:cs typeface="Monaco" charset="0"/>
              </a:rPr>
              <a:t>tslint</a:t>
            </a:r>
            <a:r>
              <a:rPr lang="en-US" altLang="ko-KR" sz="1400" dirty="0">
                <a:latin typeface="Monaco" charset="0"/>
                <a:ea typeface="Monaco" charset="0"/>
                <a:cs typeface="Monaco" charset="0"/>
              </a:rPr>
              <a:t> error in </a:t>
            </a:r>
            <a:r>
              <a:rPr lang="en-US" altLang="ko-KR" sz="1400" dirty="0" err="1">
                <a:latin typeface="Monaco" charset="0"/>
                <a:ea typeface="Monaco" charset="0"/>
                <a:cs typeface="Monaco" charset="0"/>
              </a:rPr>
              <a:t>example.router.ts</a:t>
            </a:r>
            <a:r>
              <a:rPr lang="en-US" altLang="ko-KR" sz="1400" dirty="0">
                <a:latin typeface="Monaco" charset="0"/>
                <a:ea typeface="Monaco" charset="0"/>
                <a:cs typeface="Monaco" charset="0"/>
              </a:rPr>
              <a:t> </a:t>
            </a:r>
            <a:r>
              <a:rPr lang="en-US" altLang="ko-KR" sz="1400" dirty="0">
                <a:latin typeface="Monaco" charset="0"/>
                <a:ea typeface="Monaco" charset="0"/>
                <a:cs typeface="Monaco" charset="0"/>
                <a:hlinkClick r:id="rId5"/>
              </a:rPr>
              <a:t>[absolute#479]</a:t>
            </a:r>
            <a:endParaRPr lang="en-US" altLang="ko-KR" sz="1400" dirty="0">
              <a:latin typeface="Monaco" charset="0"/>
              <a:ea typeface="Monaco" charset="0"/>
              <a:cs typeface="Monaco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Monaco" charset="0"/>
                <a:ea typeface="Monaco" charset="0"/>
                <a:cs typeface="Monaco" charset="0"/>
              </a:rPr>
              <a:t>Fix Typescript Lint error basic. </a:t>
            </a:r>
            <a:r>
              <a:rPr lang="en-US" altLang="ko-KR" sz="1400" dirty="0">
                <a:latin typeface="Monaco" charset="0"/>
                <a:ea typeface="Monaco" charset="0"/>
                <a:cs typeface="Monaco" charset="0"/>
                <a:hlinkClick r:id="rId6"/>
              </a:rPr>
              <a:t>[absolute#478]</a:t>
            </a:r>
            <a:endParaRPr lang="en-US" altLang="ko-KR" sz="1400" dirty="0">
              <a:latin typeface="Monaco" charset="0"/>
              <a:ea typeface="Monaco" charset="0"/>
              <a:cs typeface="Monaco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Monaco" charset="0"/>
                <a:ea typeface="Monaco" charset="0"/>
                <a:cs typeface="Monaco" charset="0"/>
              </a:rPr>
              <a:t>Add callback for default task </a:t>
            </a:r>
            <a:r>
              <a:rPr lang="en-US" altLang="ko-KR" sz="1400" dirty="0">
                <a:latin typeface="Monaco" charset="0"/>
                <a:ea typeface="Monaco" charset="0"/>
                <a:cs typeface="Monaco" charset="0"/>
                <a:hlinkClick r:id="rId7"/>
              </a:rPr>
              <a:t>[absolute#464]</a:t>
            </a:r>
            <a:endParaRPr lang="en-US" altLang="ko-KR" sz="1400" dirty="0">
              <a:latin typeface="Monaco" charset="0"/>
              <a:ea typeface="Monaco" charset="0"/>
              <a:cs typeface="Monaco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Monaco" charset="0"/>
                <a:ea typeface="Monaco" charset="0"/>
                <a:cs typeface="Monaco" charset="0"/>
              </a:rPr>
              <a:t>Fix Absolute V2 first launch fail issue </a:t>
            </a:r>
            <a:r>
              <a:rPr lang="en-US" altLang="ko-KR" sz="1400" dirty="0">
                <a:latin typeface="Monaco" charset="0"/>
                <a:ea typeface="Monaco" charset="0"/>
                <a:cs typeface="Monaco" charset="0"/>
                <a:hlinkClick r:id="rId8"/>
              </a:rPr>
              <a:t>[absolute#462]</a:t>
            </a:r>
            <a:endParaRPr lang="en-US" altLang="ko-KR" sz="1400" dirty="0">
              <a:latin typeface="Monaco" charset="0"/>
              <a:ea typeface="Monaco" charset="0"/>
              <a:cs typeface="Monaco" charset="0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Monaco" charset="0"/>
              <a:ea typeface="Monaco" charset="0"/>
              <a:cs typeface="Monaco" charset="0"/>
            </a:endParaRPr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kumimoji="1" lang="ko-KR" altLang="en-US" dirty="0" smtClean="0">
                <a:latin typeface="THEJung170" charset="-127"/>
                <a:ea typeface="THEJung170" charset="-127"/>
                <a:cs typeface="THEJung170" charset="-127"/>
              </a:rPr>
              <a:t>주요</a:t>
            </a:r>
            <a:r>
              <a:rPr kumimoji="1" lang="en-US" altLang="ko-KR" dirty="0" smtClean="0">
                <a:latin typeface="THEJung170" charset="-127"/>
                <a:ea typeface="THEJung170" charset="-127"/>
                <a:cs typeface="THEJung170" charset="-127"/>
              </a:rPr>
              <a:t> PR </a:t>
            </a:r>
            <a:endParaRPr kumimoji="1" lang="ko-KR" altLang="en-US" dirty="0">
              <a:latin typeface="THEJung170" charset="-127"/>
              <a:ea typeface="THEJung170" charset="-127"/>
              <a:cs typeface="THEJung170" charset="-127"/>
            </a:endParaRPr>
          </a:p>
        </p:txBody>
      </p:sp>
      <p:sp>
        <p:nvSpPr>
          <p:cNvPr id="2" name="텍스트 상자 1"/>
          <p:cNvSpPr txBox="1"/>
          <p:nvPr/>
        </p:nvSpPr>
        <p:spPr>
          <a:xfrm flipH="1">
            <a:off x="968832" y="1883066"/>
            <a:ext cx="290648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altLang="ko-KR" sz="1500" b="1" dirty="0" smtClean="0">
                <a:latin typeface="Monaco" charset="0"/>
                <a:ea typeface="Monaco" charset="0"/>
                <a:cs typeface="Monaco" charset="0"/>
              </a:rPr>
              <a:t>@</a:t>
            </a:r>
            <a:r>
              <a:rPr lang="nl-NL" altLang="ko-KR" sz="1500" b="1" dirty="0" err="1" smtClean="0">
                <a:latin typeface="Monaco" charset="0"/>
                <a:ea typeface="Monaco" charset="0"/>
                <a:cs typeface="Monaco" charset="0"/>
              </a:rPr>
              <a:t>yeonsuyam</a:t>
            </a:r>
            <a:r>
              <a:rPr lang="nl-NL" altLang="ko-KR" sz="1500" b="1" dirty="0" smtClean="0">
                <a:latin typeface="Monaco" charset="0"/>
                <a:ea typeface="Monaco" charset="0"/>
                <a:cs typeface="Monaco" charset="0"/>
              </a:rPr>
              <a:t> (</a:t>
            </a:r>
            <a:r>
              <a:rPr lang="ko-KR" altLang="en-US" sz="1500" b="1" dirty="0" smtClean="0">
                <a:latin typeface="Monaco" charset="0"/>
                <a:ea typeface="Monaco" charset="0"/>
                <a:cs typeface="Monaco" charset="0"/>
              </a:rPr>
              <a:t>김연수</a:t>
            </a:r>
            <a:r>
              <a:rPr lang="nl-NL" altLang="ko-KR" sz="1500" b="1" dirty="0" smtClean="0">
                <a:latin typeface="Monaco" charset="0"/>
                <a:ea typeface="Monaco" charset="0"/>
                <a:cs typeface="Monaco" charset="0"/>
              </a:rPr>
              <a:t>)</a:t>
            </a:r>
            <a:endParaRPr kumimoji="1" lang="ko-KR" altLang="en-US" sz="1500" dirty="0">
              <a:latin typeface="Monaco" charset="0"/>
              <a:ea typeface="Monaco" charset="0"/>
              <a:cs typeface="Monaco" charset="0"/>
            </a:endParaRPr>
          </a:p>
        </p:txBody>
      </p:sp>
      <p:sp>
        <p:nvSpPr>
          <p:cNvPr id="6" name="텍스트 상자 5"/>
          <p:cNvSpPr txBox="1"/>
          <p:nvPr/>
        </p:nvSpPr>
        <p:spPr>
          <a:xfrm flipH="1">
            <a:off x="968832" y="3224925"/>
            <a:ext cx="290648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altLang="ko-KR" sz="1500" b="1" dirty="0" smtClean="0">
                <a:latin typeface="Monaco" charset="0"/>
                <a:ea typeface="Monaco" charset="0"/>
                <a:cs typeface="Monaco" charset="0"/>
              </a:rPr>
              <a:t>@</a:t>
            </a:r>
            <a:r>
              <a:rPr lang="en-US" altLang="ko-KR" sz="1500" b="1" dirty="0" err="1" smtClean="0">
                <a:latin typeface="Monaco" charset="0"/>
                <a:ea typeface="Monaco" charset="0"/>
                <a:cs typeface="Monaco" charset="0"/>
              </a:rPr>
              <a:t>yjaeseok</a:t>
            </a:r>
            <a:r>
              <a:rPr lang="mr-IN" altLang="ko-KR" sz="1500" b="1" dirty="0" smtClean="0">
                <a:latin typeface="Monaco" charset="0"/>
                <a:ea typeface="Monaco" charset="0"/>
                <a:cs typeface="Monaco" charset="0"/>
              </a:rPr>
              <a:t> (</a:t>
            </a:r>
            <a:r>
              <a:rPr lang="ko-KR" altLang="en-US" sz="1500" b="1" dirty="0" smtClean="0">
                <a:latin typeface="Monaco" charset="0"/>
                <a:ea typeface="Monaco" charset="0"/>
                <a:cs typeface="Monaco" charset="0"/>
              </a:rPr>
              <a:t>윤재석</a:t>
            </a:r>
            <a:r>
              <a:rPr lang="mr-IN" altLang="ko-KR" sz="1500" b="1" dirty="0" smtClean="0">
                <a:latin typeface="Monaco" charset="0"/>
                <a:ea typeface="Monaco" charset="0"/>
                <a:cs typeface="Monaco" charset="0"/>
              </a:rPr>
              <a:t>)</a:t>
            </a:r>
            <a:endParaRPr kumimoji="1" lang="ko-KR" altLang="en-US" sz="1500" dirty="0">
              <a:latin typeface="Monaco" charset="0"/>
              <a:ea typeface="Monaco" charset="0"/>
              <a:cs typeface="Monaco" charset="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8736" y="90004"/>
            <a:ext cx="1390128" cy="1112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3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>
                <a:latin typeface="THEJung170" charset="-127"/>
                <a:ea typeface="THEJung170" charset="-127"/>
                <a:cs typeface="THEJung170" charset="-127"/>
              </a:rPr>
              <a:t>목표대비 진행정도</a:t>
            </a:r>
            <a:endParaRPr kumimoji="1" lang="ko-KR" altLang="en-US" dirty="0">
              <a:latin typeface="THEJung170" charset="-127"/>
              <a:ea typeface="THEJung170" charset="-127"/>
              <a:cs typeface="THEJung170" charset="-127"/>
            </a:endParaRPr>
          </a:p>
        </p:txBody>
      </p:sp>
      <p:sp>
        <p:nvSpPr>
          <p:cNvPr id="4" name="타원 3"/>
          <p:cNvSpPr/>
          <p:nvPr/>
        </p:nvSpPr>
        <p:spPr>
          <a:xfrm>
            <a:off x="2139043" y="2155371"/>
            <a:ext cx="3771900" cy="3771900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현 4"/>
          <p:cNvSpPr/>
          <p:nvPr/>
        </p:nvSpPr>
        <p:spPr>
          <a:xfrm rot="17100000">
            <a:off x="2366731" y="2383057"/>
            <a:ext cx="3316526" cy="3316526"/>
          </a:xfrm>
          <a:prstGeom prst="chord">
            <a:avLst>
              <a:gd name="adj1" fmla="val 2284784"/>
              <a:gd name="adj2" fmla="val 17523355"/>
            </a:avLst>
          </a:prstGeom>
          <a:solidFill>
            <a:srgbClr val="135C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텍스트 상자 5"/>
          <p:cNvSpPr txBox="1"/>
          <p:nvPr/>
        </p:nvSpPr>
        <p:spPr>
          <a:xfrm>
            <a:off x="3379516" y="3709695"/>
            <a:ext cx="138211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6000" dirty="0" smtClean="0">
                <a:solidFill>
                  <a:schemeClr val="bg1"/>
                </a:solidFill>
                <a:latin typeface="THEJung170" charset="-127"/>
                <a:ea typeface="THEJung170" charset="-127"/>
                <a:cs typeface="THEJung170" charset="-127"/>
              </a:rPr>
              <a:t>?</a:t>
            </a:r>
            <a:r>
              <a:rPr kumimoji="1" lang="en-US" altLang="ko-KR" sz="6000" dirty="0">
                <a:solidFill>
                  <a:schemeClr val="bg1"/>
                </a:solidFill>
                <a:latin typeface="THEJung170" charset="-127"/>
                <a:ea typeface="THEJung170" charset="-127"/>
                <a:cs typeface="THEJung170" charset="-127"/>
              </a:rPr>
              <a:t>?</a:t>
            </a:r>
            <a:r>
              <a:rPr kumimoji="1" lang="en-US" altLang="ko-KR" sz="3200" dirty="0" smtClean="0">
                <a:solidFill>
                  <a:schemeClr val="bg1"/>
                </a:solidFill>
                <a:latin typeface="1HoonJunglebook" charset="-127"/>
                <a:ea typeface="1HoonJunglebook" charset="-127"/>
                <a:cs typeface="1HoonJunglebook" charset="-127"/>
              </a:rPr>
              <a:t>%</a:t>
            </a:r>
            <a:endParaRPr kumimoji="1" lang="ko-KR" altLang="en-US" sz="5400" dirty="0">
              <a:solidFill>
                <a:schemeClr val="bg1"/>
              </a:solidFill>
              <a:latin typeface="1HoonJunglebook" charset="-127"/>
              <a:ea typeface="1HoonJunglebook" charset="-127"/>
              <a:cs typeface="1HoonJunglebook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8736" y="90004"/>
            <a:ext cx="1390128" cy="1112102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4572000" y="2541909"/>
            <a:ext cx="4853212" cy="369332"/>
            <a:chOff x="4572000" y="2541909"/>
            <a:chExt cx="4853212" cy="369332"/>
          </a:xfrm>
        </p:grpSpPr>
        <p:cxnSp>
          <p:nvCxnSpPr>
            <p:cNvPr id="11" name="직선 화살표 연결선 10"/>
            <p:cNvCxnSpPr/>
            <p:nvPr/>
          </p:nvCxnSpPr>
          <p:spPr>
            <a:xfrm>
              <a:off x="4572000" y="2726575"/>
              <a:ext cx="2493818" cy="0"/>
            </a:xfrm>
            <a:prstGeom prst="straightConnector1">
              <a:avLst/>
            </a:prstGeom>
            <a:ln w="38100">
              <a:solidFill>
                <a:schemeClr val="accent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텍스트 상자 11"/>
            <p:cNvSpPr txBox="1"/>
            <p:nvPr/>
          </p:nvSpPr>
          <p:spPr>
            <a:xfrm>
              <a:off x="7498081" y="2541909"/>
              <a:ext cx="1927131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kumimoji="1" lang="ko-KR" altLang="en-US" dirty="0" smtClean="0">
                  <a:latin typeface="THEJung140" charset="-127"/>
                  <a:ea typeface="THEJung140" charset="-127"/>
                  <a:cs typeface="THEJung140" charset="-127"/>
                </a:rPr>
                <a:t>아쉬웠던 점</a:t>
              </a:r>
              <a:r>
                <a:rPr kumimoji="1" lang="en-US" altLang="ko-KR" dirty="0" smtClean="0">
                  <a:latin typeface="THEJung140" charset="-127"/>
                  <a:ea typeface="THEJung140" charset="-127"/>
                  <a:cs typeface="THEJung140" charset="-127"/>
                </a:rPr>
                <a:t>~~~~</a:t>
              </a:r>
              <a:endParaRPr kumimoji="1" lang="ko-KR" altLang="en-US" dirty="0">
                <a:latin typeface="THEJung140" charset="-127"/>
                <a:ea typeface="THEJung140" charset="-127"/>
                <a:cs typeface="THEJung140" charset="-127"/>
              </a:endParaRPr>
            </a:p>
          </p:txBody>
        </p:sp>
      </p:grpSp>
      <p:sp>
        <p:nvSpPr>
          <p:cNvPr id="8" name="텍스트 상자 7"/>
          <p:cNvSpPr txBox="1"/>
          <p:nvPr/>
        </p:nvSpPr>
        <p:spPr>
          <a:xfrm>
            <a:off x="14077950" y="-3200400"/>
            <a:ext cx="184731" cy="369332"/>
          </a:xfrm>
          <a:prstGeom prst="rect">
            <a:avLst/>
          </a:prstGeom>
          <a:solidFill>
            <a:srgbClr val="135CA8"/>
          </a:solidFill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41737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2353310"/>
            <a:ext cx="12192000" cy="1273810"/>
          </a:xfrm>
          <a:prstGeom prst="rect">
            <a:avLst/>
          </a:prstGeom>
          <a:solidFill>
            <a:srgbClr val="135C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2361565"/>
            <a:ext cx="10515600" cy="1325563"/>
          </a:xfrm>
        </p:spPr>
        <p:txBody>
          <a:bodyPr/>
          <a:lstStyle/>
          <a:p>
            <a:r>
              <a:rPr kumimoji="1" lang="en-US" altLang="ko-KR" dirty="0" smtClean="0">
                <a:solidFill>
                  <a:schemeClr val="bg1"/>
                </a:solidFill>
                <a:latin typeface="THEJung170" charset="-127"/>
                <a:ea typeface="THEJung170" charset="-127"/>
                <a:cs typeface="THEJung170" charset="-127"/>
              </a:rPr>
              <a:t>Future Plan</a:t>
            </a:r>
            <a:endParaRPr kumimoji="1" lang="ko-KR" altLang="en-US" dirty="0">
              <a:solidFill>
                <a:schemeClr val="bg1"/>
              </a:solidFill>
              <a:latin typeface="THEJung170" charset="-127"/>
              <a:ea typeface="THEJung170" charset="-127"/>
              <a:cs typeface="THEJung17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8736" y="90004"/>
            <a:ext cx="1390128" cy="1112102"/>
          </a:xfrm>
          <a:prstGeom prst="rect">
            <a:avLst/>
          </a:prstGeom>
        </p:spPr>
      </p:pic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3452495"/>
            <a:ext cx="10515600" cy="2515870"/>
          </a:xfrm>
        </p:spPr>
        <p:txBody>
          <a:bodyPr/>
          <a:lstStyle/>
          <a:p>
            <a:pPr>
              <a:buFont typeface="Arial" charset="0"/>
              <a:buChar char="•"/>
            </a:pPr>
            <a:endParaRPr kumimoji="1" lang="en-US" altLang="ko-KR" dirty="0">
              <a:solidFill>
                <a:srgbClr val="FFC001"/>
              </a:solidFill>
              <a:latin typeface="THEJung170" charset="-127"/>
              <a:ea typeface="THEJung170" charset="-127"/>
              <a:cs typeface="THEJung170" charset="-127"/>
            </a:endParaRPr>
          </a:p>
          <a:p>
            <a:pPr>
              <a:buFont typeface="Arial" charset="0"/>
              <a:buChar char="•"/>
            </a:pPr>
            <a:r>
              <a:rPr kumimoji="1" lang="en-US" altLang="ko-KR" dirty="0" err="1" smtClean="0">
                <a:latin typeface="THEJung170" charset="-127"/>
                <a:ea typeface="THEJung170" charset="-127"/>
                <a:cs typeface="THEJung170" charset="-127"/>
              </a:rPr>
              <a:t>npm</a:t>
            </a:r>
            <a:r>
              <a:rPr kumimoji="1" lang="en-US" altLang="ko-KR" dirty="0" smtClean="0">
                <a:latin typeface="THEJung170" charset="-127"/>
                <a:ea typeface="THEJung170" charset="-127"/>
                <a:cs typeface="THEJung170" charset="-127"/>
              </a:rPr>
              <a:t> release</a:t>
            </a:r>
          </a:p>
          <a:p>
            <a:pPr>
              <a:buFont typeface="Arial" charset="0"/>
              <a:buChar char="•"/>
            </a:pPr>
            <a:r>
              <a:rPr kumimoji="1" lang="en-US" altLang="ko-KR" dirty="0" smtClean="0">
                <a:latin typeface="THEJung170" charset="-127"/>
                <a:ea typeface="THEJung170" charset="-127"/>
                <a:cs typeface="THEJung170" charset="-127"/>
              </a:rPr>
              <a:t>Support web payment feature</a:t>
            </a:r>
          </a:p>
          <a:p>
            <a:pPr>
              <a:buFont typeface="Arial" charset="0"/>
              <a:buChar char="•"/>
            </a:pPr>
            <a:r>
              <a:rPr kumimoji="1" lang="en-US" altLang="ko-KR" dirty="0" smtClean="0">
                <a:latin typeface="THEJung170" charset="-127"/>
                <a:ea typeface="THEJung170" charset="-127"/>
                <a:cs typeface="THEJung170" charset="-127"/>
              </a:rPr>
              <a:t>??</a:t>
            </a:r>
          </a:p>
          <a:p>
            <a:pPr algn="ctr">
              <a:buFont typeface="Arial" charset="0"/>
              <a:buChar char="•"/>
            </a:pPr>
            <a:endParaRPr kumimoji="1" lang="ko-KR" altLang="en-US" dirty="0">
              <a:solidFill>
                <a:srgbClr val="FFC001"/>
              </a:solidFill>
              <a:latin typeface="THEJung170" charset="-127"/>
              <a:ea typeface="THEJung170" charset="-127"/>
              <a:cs typeface="THEJung170" charset="-127"/>
            </a:endParaRPr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smtClean="0">
                <a:latin typeface="THEJung170" charset="-127"/>
                <a:ea typeface="THEJung170" charset="-127"/>
                <a:cs typeface="THEJung170" charset="-127"/>
              </a:rPr>
              <a:t>마치며</a:t>
            </a:r>
            <a:endParaRPr kumimoji="1" lang="ko-KR" altLang="en-US" dirty="0">
              <a:latin typeface="THEJung170" charset="-127"/>
              <a:ea typeface="THEJung170" charset="-127"/>
              <a:cs typeface="THEJung17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88528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smtClean="0">
                <a:latin typeface="THEJung170" charset="-127"/>
                <a:ea typeface="THEJung170" charset="-127"/>
                <a:cs typeface="THEJung170" charset="-127"/>
              </a:rPr>
              <a:t>마치며</a:t>
            </a:r>
            <a:endParaRPr kumimoji="1" lang="ko-KR" altLang="en-US" dirty="0">
              <a:latin typeface="THEJung170" charset="-127"/>
              <a:ea typeface="THEJung170" charset="-127"/>
              <a:cs typeface="THEJung170" charset="-127"/>
            </a:endParaRPr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R="0" lvl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1" lang="ko-KR" altLang="en-US" sz="2400" dirty="0" smtClean="0">
                <a:latin typeface="THEJung140" charset="-127"/>
                <a:ea typeface="THEJung140" charset="-127"/>
                <a:cs typeface="THEJung140" charset="-127"/>
              </a:rPr>
              <a:t>꼼꼼한 리뷰와 테스트</a:t>
            </a:r>
            <a:endParaRPr kumimoji="1" lang="en-US" altLang="ko-KR" sz="2400" dirty="0" smtClean="0">
              <a:latin typeface="THEJung140" charset="-127"/>
              <a:ea typeface="THEJung140" charset="-127"/>
              <a:cs typeface="THEJung140" charset="-127"/>
            </a:endParaRPr>
          </a:p>
          <a:p>
            <a:pPr marR="0" lvl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1" lang="ko-KR" altLang="en-US" sz="2400" dirty="0" smtClean="0">
                <a:latin typeface="THEJung140" charset="-127"/>
                <a:ea typeface="THEJung140" charset="-127"/>
                <a:cs typeface="THEJung140" charset="-127"/>
              </a:rPr>
              <a:t>글로벌 프로젝트로 손색없는 퀄리티</a:t>
            </a:r>
            <a:endParaRPr kumimoji="1" lang="en-US" altLang="ko-KR" sz="2400" dirty="0" smtClean="0">
              <a:latin typeface="THEJung140" charset="-127"/>
              <a:ea typeface="THEJung140" charset="-127"/>
              <a:cs typeface="THEJung14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27753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9640" y="1300480"/>
            <a:ext cx="5278120" cy="445687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8736" y="90004"/>
            <a:ext cx="1390128" cy="1112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68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5CA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1C764-FD3A-9C49-B846-830966077D64}" type="slidenum">
              <a:rPr kumimoji="1" lang="ko-KR" altLang="en-US" smtClean="0"/>
              <a:t>25</a:t>
            </a:fld>
            <a:endParaRPr kumimoji="1" lang="ko-KR" altLang="en-US"/>
          </a:p>
        </p:txBody>
      </p:sp>
      <p:sp>
        <p:nvSpPr>
          <p:cNvPr id="3" name="제목 1"/>
          <p:cNvSpPr txBox="1">
            <a:spLocks/>
          </p:cNvSpPr>
          <p:nvPr/>
        </p:nvSpPr>
        <p:spPr>
          <a:xfrm>
            <a:off x="838200" y="3122669"/>
            <a:ext cx="10515600" cy="1325563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ko-KR" altLang="en-US" sz="9600" b="1" smtClean="0">
                <a:solidFill>
                  <a:schemeClr val="bg1"/>
                </a:solidFill>
                <a:latin typeface="THEJung140" charset="-127"/>
                <a:ea typeface="THEJung140" charset="-127"/>
                <a:cs typeface="THEJung140" charset="-127"/>
              </a:rPr>
              <a:t>끗</a:t>
            </a:r>
            <a:endParaRPr kumimoji="1" lang="ko-KR" altLang="en-US" sz="9600" b="1" dirty="0">
              <a:solidFill>
                <a:schemeClr val="bg1"/>
              </a:solidFill>
              <a:latin typeface="THEJung140" charset="-127"/>
              <a:ea typeface="THEJung140" charset="-127"/>
              <a:cs typeface="THEJung14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1360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1B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상자 6"/>
          <p:cNvSpPr txBox="1"/>
          <p:nvPr/>
        </p:nvSpPr>
        <p:spPr>
          <a:xfrm>
            <a:off x="10363929" y="5292746"/>
            <a:ext cx="10599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dirty="0" smtClean="0">
                <a:solidFill>
                  <a:schemeClr val="bg1"/>
                </a:solidFill>
                <a:latin typeface="THEJung160" charset="-127"/>
                <a:ea typeface="THEJung160" charset="-127"/>
                <a:cs typeface="THEJung160" charset="-127"/>
              </a:rPr>
              <a:t>조연우</a:t>
            </a:r>
            <a:endParaRPr kumimoji="1" lang="ko-KR" altLang="en-US" sz="2400" dirty="0">
              <a:solidFill>
                <a:schemeClr val="bg1"/>
              </a:solidFill>
              <a:latin typeface="THEJung160" charset="-127"/>
              <a:ea typeface="THEJung160" charset="-127"/>
              <a:cs typeface="THEJung16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2569977"/>
            <a:ext cx="975360" cy="4320000"/>
          </a:xfrm>
          <a:prstGeom prst="rect">
            <a:avLst/>
          </a:prstGeom>
          <a:solidFill>
            <a:schemeClr val="bg1"/>
          </a:solidFill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3578" tIns="53578" rIns="53578" bIns="53578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28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1268455" y="4042330"/>
            <a:ext cx="3129374" cy="773508"/>
            <a:chOff x="1237975" y="4068949"/>
            <a:chExt cx="3129374" cy="773508"/>
          </a:xfrm>
        </p:grpSpPr>
        <p:sp>
          <p:nvSpPr>
            <p:cNvPr id="12" name="직사각형 11"/>
            <p:cNvSpPr/>
            <p:nvPr/>
          </p:nvSpPr>
          <p:spPr>
            <a:xfrm>
              <a:off x="1237975" y="4134118"/>
              <a:ext cx="3129374" cy="605307"/>
            </a:xfrm>
            <a:prstGeom prst="rect">
              <a:avLst/>
            </a:prstGeom>
            <a:solidFill>
              <a:schemeClr val="bg1"/>
            </a:solidFill>
            <a:ln w="3175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3578" tIns="53578" rIns="53578" bIns="53578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9720" y="4068949"/>
              <a:ext cx="966885" cy="773508"/>
            </a:xfrm>
            <a:prstGeom prst="rect">
              <a:avLst/>
            </a:prstGeom>
            <a:noFill/>
          </p:spPr>
        </p:pic>
        <p:sp>
          <p:nvSpPr>
            <p:cNvPr id="14" name="텍스트 상자 13"/>
            <p:cNvSpPr txBox="1"/>
            <p:nvPr/>
          </p:nvSpPr>
          <p:spPr>
            <a:xfrm>
              <a:off x="2371704" y="4216936"/>
              <a:ext cx="1930545" cy="477534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3578" tIns="53578" rIns="53578" bIns="53578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200" b="1" spc="300" dirty="0" smtClean="0">
                  <a:solidFill>
                    <a:srgbClr val="FF0000"/>
                  </a:solidFill>
                  <a:latin typeface="Helvetica Neue" charset="0"/>
                  <a:ea typeface="Helvetica Neue" charset="0"/>
                  <a:cs typeface="Helvetica Neue" charset="0"/>
                </a:rPr>
                <a:t>2017</a:t>
              </a:r>
            </a:p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200" b="1" spc="300" dirty="0" smtClean="0">
                  <a:solidFill>
                    <a:srgbClr val="FF0000"/>
                  </a:solidFill>
                  <a:latin typeface="Helvetica Neue" charset="0"/>
                  <a:ea typeface="Helvetica Neue" charset="0"/>
                  <a:cs typeface="Helvetica Neue" charset="0"/>
                </a:rPr>
                <a:t>CONTRIBUTHON</a:t>
              </a:r>
              <a:endParaRPr kumimoji="0" lang="ko-KR" altLang="en-US" sz="1200" b="1" i="0" u="none" strike="noStrike" cap="none" spc="30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elvetica Neue" charset="0"/>
                <a:ea typeface="Helvetica Neue" charset="0"/>
                <a:cs typeface="Helvetica Neue" charset="0"/>
                <a:sym typeface="Helvetica Neue"/>
              </a:endParaRPr>
            </a:p>
          </p:txBody>
        </p:sp>
      </p:grpSp>
      <p:sp>
        <p:nvSpPr>
          <p:cNvPr id="15" name="텍스트 상자 14"/>
          <p:cNvSpPr txBox="1"/>
          <p:nvPr/>
        </p:nvSpPr>
        <p:spPr>
          <a:xfrm>
            <a:off x="1268454" y="3591969"/>
            <a:ext cx="31874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600" b="0" spc="620" dirty="0">
                <a:solidFill>
                  <a:schemeClr val="bg1"/>
                </a:solidFill>
                <a:latin typeface="Futura Condensed Medium" charset="0"/>
                <a:ea typeface="Futura Condensed Medium" charset="0"/>
                <a:cs typeface="Futura Condensed Medium" charset="0"/>
              </a:rPr>
              <a:t>2017.</a:t>
            </a:r>
            <a:r>
              <a:rPr kumimoji="1" lang="ko-KR" altLang="en-US" sz="1600" b="0" spc="620" dirty="0">
                <a:solidFill>
                  <a:schemeClr val="bg1"/>
                </a:solidFill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kumimoji="1" lang="en-US" altLang="ko-KR" sz="1600" b="0" spc="620" dirty="0">
                <a:solidFill>
                  <a:schemeClr val="bg1"/>
                </a:solidFill>
                <a:latin typeface="Futura Condensed Medium" charset="0"/>
                <a:ea typeface="Futura Condensed Medium" charset="0"/>
                <a:cs typeface="Futura Condensed Medium" charset="0"/>
              </a:rPr>
              <a:t>11.</a:t>
            </a:r>
            <a:r>
              <a:rPr kumimoji="1" lang="ko-KR" altLang="en-US" sz="1600" b="0" spc="620" dirty="0">
                <a:solidFill>
                  <a:schemeClr val="bg1"/>
                </a:solidFill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kumimoji="1" lang="en-US" altLang="ko-KR" sz="1600" b="0" spc="620" dirty="0">
                <a:solidFill>
                  <a:schemeClr val="bg1"/>
                </a:solidFill>
                <a:latin typeface="Futura Condensed Medium" charset="0"/>
                <a:ea typeface="Futura Condensed Medium" charset="0"/>
                <a:cs typeface="Futura Condensed Medium" charset="0"/>
              </a:rPr>
              <a:t>21 </a:t>
            </a:r>
            <a:r>
              <a:rPr kumimoji="1" lang="en-US" altLang="ko-KR" sz="1600" b="0" spc="620" dirty="0" smtClean="0">
                <a:solidFill>
                  <a:schemeClr val="bg1"/>
                </a:solidFill>
                <a:latin typeface="Futura Condensed Medium" charset="0"/>
                <a:ea typeface="Futura Condensed Medium" charset="0"/>
                <a:cs typeface="Futura Condensed Medium" charset="0"/>
              </a:rPr>
              <a:t>KOSSCON</a:t>
            </a:r>
            <a:endParaRPr kumimoji="1" lang="ko-KR" altLang="en-US" sz="1600" b="0" spc="620" dirty="0">
              <a:solidFill>
                <a:schemeClr val="bg1"/>
              </a:solidFill>
              <a:latin typeface="Futura Condensed Medium" charset="0"/>
              <a:ea typeface="Futura Condensed Medium" charset="0"/>
              <a:cs typeface="Futura Condensed Medium" charset="0"/>
            </a:endParaRPr>
          </a:p>
        </p:txBody>
      </p:sp>
      <p:sp>
        <p:nvSpPr>
          <p:cNvPr id="16" name="제목 1"/>
          <p:cNvSpPr txBox="1">
            <a:spLocks/>
          </p:cNvSpPr>
          <p:nvPr/>
        </p:nvSpPr>
        <p:spPr>
          <a:xfrm>
            <a:off x="1112321" y="1229606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1" lang="en-US" altLang="ko-KR" sz="8000" spc="600" dirty="0">
                <a:solidFill>
                  <a:schemeClr val="bg1"/>
                </a:solidFill>
                <a:latin typeface="Futura Condensed Medium" charset="0"/>
                <a:ea typeface="Futura Condensed Medium" charset="0"/>
                <a:cs typeface="Futura Condensed Medium" charset="0"/>
              </a:rPr>
              <a:t>BACARDI</a:t>
            </a:r>
            <a:r>
              <a:rPr kumimoji="1" lang="en-US" altLang="ko-KR" b="1" dirty="0" smtClean="0">
                <a:solidFill>
                  <a:schemeClr val="bg1"/>
                </a:solidFill>
                <a:latin typeface="THEJung170" charset="-127"/>
                <a:ea typeface="THEJung170" charset="-127"/>
                <a:cs typeface="THEJung170" charset="-127"/>
              </a:rPr>
              <a:t> </a:t>
            </a:r>
            <a:r>
              <a:rPr kumimoji="1" lang="en-US" altLang="ko-KR" sz="2400" b="1" dirty="0" smtClean="0">
                <a:solidFill>
                  <a:schemeClr val="bg1"/>
                </a:solidFill>
                <a:latin typeface="THEJung140" charset="-127"/>
                <a:ea typeface="THEJung140" charset="-127"/>
                <a:cs typeface="THEJung140" charset="-127"/>
              </a:rPr>
              <a:t>with </a:t>
            </a:r>
            <a:r>
              <a:rPr kumimoji="1" lang="ko-KR" altLang="en-US" sz="2400" b="1" dirty="0" smtClean="0">
                <a:solidFill>
                  <a:schemeClr val="bg1"/>
                </a:solidFill>
                <a:latin typeface="THEJung140" charset="-127"/>
                <a:ea typeface="THEJung140" charset="-127"/>
                <a:cs typeface="THEJung140" charset="-127"/>
              </a:rPr>
              <a:t>방진호 멘토님</a:t>
            </a:r>
            <a:endParaRPr kumimoji="1" lang="ko-KR" altLang="en-US" sz="2400" b="1" dirty="0">
              <a:solidFill>
                <a:schemeClr val="bg1"/>
              </a:solidFill>
              <a:latin typeface="THEJung140" charset="-127"/>
              <a:ea typeface="THEJung140" charset="-127"/>
              <a:cs typeface="THEJung14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56756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WHO AM I?"/>
          <p:cNvSpPr txBox="1">
            <a:spLocks noGrp="1"/>
          </p:cNvSpPr>
          <p:nvPr>
            <p:ph type="title" idx="4294967295"/>
          </p:nvPr>
        </p:nvSpPr>
        <p:spPr>
          <a:xfrm>
            <a:off x="477704" y="341869"/>
            <a:ext cx="6644928" cy="95180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02550">
              <a:defRPr sz="11662" spc="583">
                <a:solidFill>
                  <a:srgbClr val="3A3A3A"/>
                </a:solidFill>
                <a:latin typeface="Futura Condensed"/>
                <a:ea typeface="Futura Condensed"/>
                <a:cs typeface="Futura Condensed"/>
                <a:sym typeface="Futura Condensed"/>
              </a:defRPr>
            </a:lvl1pPr>
          </a:lstStyle>
          <a:p>
            <a:r>
              <a:rPr sz="4800" dirty="0">
                <a:latin typeface="Futura Condensed Medium" charset="0"/>
                <a:ea typeface="Futura Condensed Medium" charset="0"/>
                <a:cs typeface="Futura Condensed Medium" charset="0"/>
              </a:rPr>
              <a:t>WHO AM I?</a:t>
            </a:r>
          </a:p>
        </p:txBody>
      </p:sp>
      <p:sp>
        <p:nvSpPr>
          <p:cNvPr id="152" name="자바스크립트를 좋아하는 흔한 컴공…"/>
          <p:cNvSpPr txBox="1"/>
          <p:nvPr/>
        </p:nvSpPr>
        <p:spPr>
          <a:xfrm>
            <a:off x="628144" y="1698818"/>
            <a:ext cx="7788859" cy="226979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86" tIns="26786" rIns="26786" bIns="26786">
            <a:spAutoFit/>
          </a:bodyPr>
          <a:lstStyle/>
          <a:p>
            <a:pPr marL="569459" lvl="1" indent="-347231" defTabSz="228577">
              <a:lnSpc>
                <a:spcPct val="150000"/>
              </a:lnSpc>
              <a:buSzPct val="145000"/>
              <a:buChar char="•"/>
              <a:tabLst>
                <a:tab pos="69843" algn="l"/>
                <a:tab pos="228577" algn="l"/>
              </a:tabLst>
              <a:defRPr sz="4200" b="0">
                <a:solidFill>
                  <a:srgbClr val="24292E"/>
                </a:solidFill>
                <a:latin typeface="Futura"/>
                <a:ea typeface="Futura"/>
                <a:cs typeface="Futura"/>
                <a:sym typeface="Futura"/>
              </a:defRPr>
            </a:pPr>
            <a:r>
              <a:rPr sz="2400" dirty="0">
                <a:latin typeface="THEJung140" charset="-127"/>
                <a:ea typeface="THEJung140" charset="-127"/>
                <a:cs typeface="THEJung140" charset="-127"/>
              </a:rPr>
              <a:t>자바스크립트를 좋아하는 흔한 컴공</a:t>
            </a:r>
          </a:p>
          <a:p>
            <a:pPr marL="569459" lvl="1" indent="-347231" defTabSz="228577">
              <a:lnSpc>
                <a:spcPct val="150000"/>
              </a:lnSpc>
              <a:buSzPct val="145000"/>
              <a:buChar char="•"/>
              <a:tabLst>
                <a:tab pos="69843" algn="l"/>
                <a:tab pos="228577" algn="l"/>
              </a:tabLst>
              <a:defRPr sz="4200" b="0">
                <a:solidFill>
                  <a:srgbClr val="24292E"/>
                </a:solidFill>
                <a:latin typeface="Futura"/>
                <a:ea typeface="Futura"/>
                <a:cs typeface="Futura"/>
                <a:sym typeface="Futura"/>
              </a:defRPr>
            </a:pPr>
            <a:r>
              <a:rPr sz="2400" dirty="0">
                <a:latin typeface="THEJung140" charset="-127"/>
                <a:ea typeface="THEJung140" charset="-127"/>
                <a:cs typeface="THEJung140" charset="-127"/>
              </a:rPr>
              <a:t>웹 프론트엔드 개발에 관심이 많음</a:t>
            </a:r>
          </a:p>
          <a:p>
            <a:pPr marL="569459" lvl="1" indent="-347231" defTabSz="228577">
              <a:lnSpc>
                <a:spcPct val="150000"/>
              </a:lnSpc>
              <a:buSzPct val="145000"/>
              <a:buChar char="•"/>
              <a:tabLst>
                <a:tab pos="69843" algn="l"/>
                <a:tab pos="228577" algn="l"/>
              </a:tabLst>
              <a:defRPr sz="4200" b="0">
                <a:solidFill>
                  <a:srgbClr val="24292E"/>
                </a:solidFill>
                <a:latin typeface="Futura"/>
                <a:ea typeface="Futura"/>
                <a:cs typeface="Futura"/>
                <a:sym typeface="Futura"/>
              </a:defRPr>
            </a:pPr>
            <a:r>
              <a:rPr sz="2400" dirty="0">
                <a:latin typeface="THEJung140" charset="-127"/>
                <a:ea typeface="THEJung140" charset="-127"/>
                <a:cs typeface="THEJung140" charset="-127"/>
              </a:rPr>
              <a:t>소심하지만, 오픈소스 프로젝트에 기여는 해보고 싶음.</a:t>
            </a:r>
          </a:p>
          <a:p>
            <a:pPr marL="569459" lvl="1" indent="-347231" defTabSz="228577">
              <a:lnSpc>
                <a:spcPct val="150000"/>
              </a:lnSpc>
              <a:buSzPct val="145000"/>
              <a:buChar char="•"/>
              <a:tabLst>
                <a:tab pos="69843" algn="l"/>
                <a:tab pos="228577" algn="l"/>
              </a:tabLst>
              <a:defRPr sz="4200" b="0">
                <a:solidFill>
                  <a:srgbClr val="24292E"/>
                </a:solidFill>
                <a:latin typeface="Futura"/>
                <a:ea typeface="Futura"/>
                <a:cs typeface="Futura"/>
                <a:sym typeface="Futura"/>
              </a:defRPr>
            </a:pPr>
            <a:r>
              <a:rPr sz="2400" dirty="0">
                <a:latin typeface="THEJung140" charset="-127"/>
                <a:ea typeface="THEJung140" charset="-127"/>
                <a:cs typeface="THEJung140" charset="-127"/>
              </a:rPr>
              <a:t>취준생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7348" y="90439"/>
            <a:ext cx="1389947" cy="1111957"/>
          </a:xfrm>
          <a:prstGeom prst="rect">
            <a:avLst/>
          </a:prstGeom>
        </p:spPr>
      </p:pic>
      <p:sp>
        <p:nvSpPr>
          <p:cNvPr id="2" name="텍스트 상자 1"/>
          <p:cNvSpPr txBox="1"/>
          <p:nvPr/>
        </p:nvSpPr>
        <p:spPr>
          <a:xfrm>
            <a:off x="-4432517" y="5170760"/>
            <a:ext cx="108253" cy="569793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3571" tIns="53571" rIns="53571" bIns="53571" numCol="1" spcCol="38100" rtlCol="0" anchor="ctr">
            <a:spAutoFit/>
          </a:bodyPr>
          <a:lstStyle/>
          <a:p>
            <a:pPr algn="ctr" defTabSz="821449" latinLnBrk="0" hangingPunct="0"/>
            <a:endParaRPr lang="ko-KR" altLang="en-US" sz="3000" b="1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pPr/>
              <a:t>27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53596417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직사각형"/>
          <p:cNvSpPr/>
          <p:nvPr/>
        </p:nvSpPr>
        <p:spPr>
          <a:xfrm>
            <a:off x="2151577" y="1544090"/>
            <a:ext cx="7888848" cy="3470014"/>
          </a:xfrm>
          <a:prstGeom prst="rect">
            <a:avLst/>
          </a:prstGeom>
          <a:solidFill>
            <a:schemeClr val="accent1"/>
          </a:solidFill>
          <a:ln w="3175">
            <a:miter lim="400000"/>
          </a:ln>
        </p:spPr>
        <p:txBody>
          <a:bodyPr lIns="26786" tIns="26786" rIns="26786" bIns="26786" anchor="ctr"/>
          <a:lstStyle/>
          <a:p>
            <a:pPr>
              <a:defRPr sz="28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400"/>
          </a:p>
        </p:txBody>
      </p:sp>
      <p:sp>
        <p:nvSpPr>
          <p:cNvPr id="156" name="NATIVE MODULES ON NODE.JS"/>
          <p:cNvSpPr txBox="1">
            <a:spLocks noGrp="1"/>
          </p:cNvSpPr>
          <p:nvPr>
            <p:ph type="title" idx="4294967295"/>
          </p:nvPr>
        </p:nvSpPr>
        <p:spPr>
          <a:xfrm>
            <a:off x="477704" y="341869"/>
            <a:ext cx="9152722" cy="95180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02550">
              <a:defRPr sz="11662" spc="583">
                <a:solidFill>
                  <a:srgbClr val="3A3A3A"/>
                </a:solidFill>
                <a:latin typeface="Futura Condensed"/>
                <a:ea typeface="Futura Condensed"/>
                <a:cs typeface="Futura Condensed"/>
                <a:sym typeface="Futura Condensed"/>
              </a:defRPr>
            </a:lvl1pPr>
          </a:lstStyle>
          <a:p>
            <a:r>
              <a:rPr sz="4800" dirty="0"/>
              <a:t>NATIVE MODULES ON NODE.JS</a:t>
            </a:r>
          </a:p>
        </p:txBody>
      </p:sp>
      <p:sp>
        <p:nvSpPr>
          <p:cNvPr id="158" name="N-API를 이용하면 Native module을 바인딩 할 수 있다."/>
          <p:cNvSpPr txBox="1"/>
          <p:nvPr/>
        </p:nvSpPr>
        <p:spPr>
          <a:xfrm>
            <a:off x="2069180" y="5567716"/>
            <a:ext cx="8053640" cy="63110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86" tIns="26786" rIns="26786" bIns="26786">
            <a:spAutoFit/>
          </a:bodyPr>
          <a:lstStyle>
            <a:lvl1pPr marL="457200" indent="-457200" algn="l" defTabSz="457200">
              <a:lnSpc>
                <a:spcPct val="150000"/>
              </a:lnSpc>
              <a:tabLst>
                <a:tab pos="139700" algn="l"/>
                <a:tab pos="457200" algn="l"/>
              </a:tabLst>
              <a:defRPr sz="5000" b="0">
                <a:solidFill>
                  <a:srgbClr val="24292E"/>
                </a:solidFill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r>
              <a:rPr sz="2500">
                <a:latin typeface="THEJung140" charset="-127"/>
                <a:ea typeface="THEJung140" charset="-127"/>
                <a:cs typeface="THEJung140" charset="-127"/>
              </a:rPr>
              <a:t>N-API를 이용하면 Native module을 바인딩 할 수 있다.</a:t>
            </a:r>
          </a:p>
        </p:txBody>
      </p:sp>
      <p:sp>
        <p:nvSpPr>
          <p:cNvPr id="159" name="적절한 그림"/>
          <p:cNvSpPr txBox="1"/>
          <p:nvPr/>
        </p:nvSpPr>
        <p:spPr>
          <a:xfrm>
            <a:off x="5814911" y="3344253"/>
            <a:ext cx="568592" cy="16949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86" tIns="26786" rIns="26786" bIns="26786" anchor="ctr">
            <a:spAutoFit/>
          </a:bodyPr>
          <a:lstStyle/>
          <a:p>
            <a:r>
              <a:rPr sz="750"/>
              <a:t>적절한 그림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7348" y="90439"/>
            <a:ext cx="1389947" cy="1111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27280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5CA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dirty="0" smtClean="0">
                <a:solidFill>
                  <a:schemeClr val="bg1"/>
                </a:solidFill>
                <a:latin typeface="THEJung170" charset="-127"/>
                <a:ea typeface="THEJung170" charset="-127"/>
                <a:cs typeface="THEJung170" charset="-127"/>
              </a:rPr>
              <a:t>목차</a:t>
            </a:r>
            <a:r>
              <a:rPr kumimoji="1" lang="en-US" altLang="ko-KR" dirty="0" smtClean="0">
                <a:solidFill>
                  <a:schemeClr val="bg1"/>
                </a:solidFill>
                <a:latin typeface="THEJung170" charset="-127"/>
                <a:ea typeface="THEJung170" charset="-127"/>
                <a:cs typeface="THEJung170" charset="-127"/>
              </a:rPr>
              <a:t>	</a:t>
            </a:r>
            <a:endParaRPr kumimoji="1" lang="ko-KR" altLang="en-US" dirty="0">
              <a:solidFill>
                <a:schemeClr val="bg1"/>
              </a:solidFill>
              <a:latin typeface="THEJung170" charset="-127"/>
              <a:ea typeface="THEJung170" charset="-127"/>
              <a:cs typeface="THEJung170" charset="-127"/>
            </a:endParaRPr>
          </a:p>
        </p:txBody>
      </p:sp>
      <p:sp>
        <p:nvSpPr>
          <p:cNvPr id="4" name="텍스트 상자 3"/>
          <p:cNvSpPr txBox="1"/>
          <p:nvPr/>
        </p:nvSpPr>
        <p:spPr>
          <a:xfrm>
            <a:off x="1387929" y="3380018"/>
            <a:ext cx="12362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smtClean="0">
                <a:solidFill>
                  <a:schemeClr val="bg1"/>
                </a:solidFill>
                <a:latin typeface="THEJung160" charset="-127"/>
                <a:ea typeface="THEJung160" charset="-127"/>
                <a:cs typeface="THEJung160" charset="-127"/>
              </a:rPr>
              <a:t>01</a:t>
            </a:r>
          </a:p>
          <a:p>
            <a:r>
              <a:rPr kumimoji="1" lang="en-US" altLang="ko-KR" dirty="0" smtClean="0">
                <a:solidFill>
                  <a:schemeClr val="bg1"/>
                </a:solidFill>
                <a:latin typeface="THEJung160" charset="-127"/>
                <a:ea typeface="THEJung160" charset="-127"/>
                <a:cs typeface="THEJung160" charset="-127"/>
              </a:rPr>
              <a:t>Absolute</a:t>
            </a:r>
            <a:endParaRPr kumimoji="1" lang="ko-KR" altLang="en-US" dirty="0">
              <a:solidFill>
                <a:schemeClr val="bg1"/>
              </a:solidFill>
              <a:latin typeface="THEJung160" charset="-127"/>
              <a:ea typeface="THEJung160" charset="-127"/>
              <a:cs typeface="THEJung160" charset="-127"/>
            </a:endParaRPr>
          </a:p>
        </p:txBody>
      </p:sp>
      <p:sp>
        <p:nvSpPr>
          <p:cNvPr id="5" name="텍스트 상자 4"/>
          <p:cNvSpPr txBox="1"/>
          <p:nvPr/>
        </p:nvSpPr>
        <p:spPr>
          <a:xfrm>
            <a:off x="3467099" y="3380018"/>
            <a:ext cx="128272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smtClean="0">
                <a:solidFill>
                  <a:schemeClr val="bg1"/>
                </a:solidFill>
                <a:latin typeface="THEJung160" charset="-127"/>
                <a:ea typeface="THEJung160" charset="-127"/>
                <a:cs typeface="THEJung160" charset="-127"/>
              </a:rPr>
              <a:t>02</a:t>
            </a:r>
          </a:p>
          <a:p>
            <a:r>
              <a:rPr kumimoji="1" lang="ko-KR" altLang="en-US" dirty="0" smtClean="0">
                <a:solidFill>
                  <a:schemeClr val="bg1"/>
                </a:solidFill>
                <a:latin typeface="THEJung160" charset="-127"/>
                <a:ea typeface="THEJung160" charset="-127"/>
                <a:cs typeface="THEJung160" charset="-127"/>
              </a:rPr>
              <a:t>컨트리뷰톤</a:t>
            </a:r>
            <a:endParaRPr kumimoji="1" lang="en-US" altLang="ko-KR" dirty="0" smtClean="0">
              <a:solidFill>
                <a:schemeClr val="bg1"/>
              </a:solidFill>
              <a:latin typeface="THEJung160" charset="-127"/>
              <a:ea typeface="THEJung160" charset="-127"/>
              <a:cs typeface="THEJung160" charset="-127"/>
            </a:endParaRPr>
          </a:p>
          <a:p>
            <a:r>
              <a:rPr kumimoji="1" lang="ko-KR" altLang="en-US" dirty="0" smtClean="0">
                <a:solidFill>
                  <a:schemeClr val="bg1"/>
                </a:solidFill>
                <a:latin typeface="THEJung160" charset="-127"/>
                <a:ea typeface="THEJung160" charset="-127"/>
                <a:cs typeface="THEJung160" charset="-127"/>
              </a:rPr>
              <a:t>목표</a:t>
            </a:r>
            <a:endParaRPr kumimoji="1" lang="ko-KR" altLang="en-US" dirty="0">
              <a:solidFill>
                <a:schemeClr val="bg1"/>
              </a:solidFill>
              <a:latin typeface="THEJung160" charset="-127"/>
              <a:ea typeface="THEJung160" charset="-127"/>
              <a:cs typeface="THEJung160" charset="-127"/>
            </a:endParaRPr>
          </a:p>
        </p:txBody>
      </p:sp>
      <p:sp>
        <p:nvSpPr>
          <p:cNvPr id="6" name="텍스트 상자 5"/>
          <p:cNvSpPr txBox="1"/>
          <p:nvPr/>
        </p:nvSpPr>
        <p:spPr>
          <a:xfrm>
            <a:off x="5558686" y="3380017"/>
            <a:ext cx="10214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smtClean="0">
                <a:solidFill>
                  <a:schemeClr val="bg1"/>
                </a:solidFill>
                <a:latin typeface="THEJung160" charset="-127"/>
                <a:ea typeface="THEJung160" charset="-127"/>
                <a:cs typeface="THEJung160" charset="-127"/>
              </a:rPr>
              <a:t>03</a:t>
            </a:r>
          </a:p>
          <a:p>
            <a:r>
              <a:rPr kumimoji="1" lang="ko-KR" altLang="en-US" dirty="0" smtClean="0">
                <a:solidFill>
                  <a:schemeClr val="bg1"/>
                </a:solidFill>
                <a:latin typeface="THEJung160" charset="-127"/>
                <a:ea typeface="THEJung160" charset="-127"/>
                <a:cs typeface="THEJung160" charset="-127"/>
              </a:rPr>
              <a:t>주요 </a:t>
            </a:r>
            <a:r>
              <a:rPr kumimoji="1" lang="en-US" altLang="ko-KR" dirty="0" smtClean="0">
                <a:solidFill>
                  <a:schemeClr val="bg1"/>
                </a:solidFill>
                <a:latin typeface="THEJung160" charset="-127"/>
                <a:ea typeface="THEJung160" charset="-127"/>
                <a:cs typeface="THEJung160" charset="-127"/>
              </a:rPr>
              <a:t>PR</a:t>
            </a:r>
            <a:endParaRPr kumimoji="1" lang="ko-KR" altLang="en-US" dirty="0">
              <a:solidFill>
                <a:schemeClr val="bg1"/>
              </a:solidFill>
              <a:latin typeface="THEJung160" charset="-127"/>
              <a:ea typeface="THEJung160" charset="-127"/>
              <a:cs typeface="THEJung160" charset="-127"/>
            </a:endParaRPr>
          </a:p>
        </p:txBody>
      </p:sp>
      <p:sp>
        <p:nvSpPr>
          <p:cNvPr id="7" name="텍스트 상자 6"/>
          <p:cNvSpPr txBox="1"/>
          <p:nvPr/>
        </p:nvSpPr>
        <p:spPr>
          <a:xfrm>
            <a:off x="7709512" y="3380018"/>
            <a:ext cx="10631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smtClean="0">
                <a:solidFill>
                  <a:schemeClr val="bg1"/>
                </a:solidFill>
                <a:latin typeface="THEJung160" charset="-127"/>
                <a:ea typeface="THEJung160" charset="-127"/>
                <a:cs typeface="THEJung160" charset="-127"/>
              </a:rPr>
              <a:t>04</a:t>
            </a:r>
          </a:p>
          <a:p>
            <a:r>
              <a:rPr kumimoji="1" lang="ko-KR" altLang="en-US" dirty="0" smtClean="0">
                <a:solidFill>
                  <a:schemeClr val="bg1"/>
                </a:solidFill>
                <a:latin typeface="THEJung160" charset="-127"/>
                <a:ea typeface="THEJung160" charset="-127"/>
                <a:cs typeface="THEJung160" charset="-127"/>
              </a:rPr>
              <a:t>목표대비</a:t>
            </a:r>
            <a:endParaRPr kumimoji="1" lang="en-US" altLang="ko-KR" dirty="0" smtClean="0">
              <a:solidFill>
                <a:schemeClr val="bg1"/>
              </a:solidFill>
              <a:latin typeface="THEJung160" charset="-127"/>
              <a:ea typeface="THEJung160" charset="-127"/>
              <a:cs typeface="THEJung160" charset="-127"/>
            </a:endParaRPr>
          </a:p>
          <a:p>
            <a:r>
              <a:rPr kumimoji="1" lang="ko-KR" altLang="en-US" dirty="0" smtClean="0">
                <a:solidFill>
                  <a:schemeClr val="bg1"/>
                </a:solidFill>
                <a:latin typeface="THEJung160" charset="-127"/>
                <a:ea typeface="THEJung160" charset="-127"/>
                <a:cs typeface="THEJung160" charset="-127"/>
              </a:rPr>
              <a:t>진행정도</a:t>
            </a:r>
            <a:endParaRPr kumimoji="1" lang="ko-KR" altLang="en-US" dirty="0">
              <a:solidFill>
                <a:schemeClr val="bg1"/>
              </a:solidFill>
              <a:latin typeface="THEJung160" charset="-127"/>
              <a:ea typeface="THEJung160" charset="-127"/>
              <a:cs typeface="THEJung160" charset="-127"/>
            </a:endParaRPr>
          </a:p>
        </p:txBody>
      </p:sp>
      <p:sp>
        <p:nvSpPr>
          <p:cNvPr id="8" name="텍스트 상자 7"/>
          <p:cNvSpPr txBox="1"/>
          <p:nvPr/>
        </p:nvSpPr>
        <p:spPr>
          <a:xfrm>
            <a:off x="9918346" y="3380017"/>
            <a:ext cx="8435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smtClean="0">
                <a:solidFill>
                  <a:schemeClr val="bg1"/>
                </a:solidFill>
                <a:latin typeface="THEJung160" charset="-127"/>
                <a:ea typeface="THEJung160" charset="-127"/>
                <a:cs typeface="THEJung160" charset="-127"/>
              </a:rPr>
              <a:t>05</a:t>
            </a:r>
          </a:p>
          <a:p>
            <a:r>
              <a:rPr kumimoji="1" lang="ko-KR" altLang="en-US" dirty="0" smtClean="0">
                <a:solidFill>
                  <a:schemeClr val="bg1"/>
                </a:solidFill>
                <a:latin typeface="THEJung160" charset="-127"/>
                <a:ea typeface="THEJung160" charset="-127"/>
                <a:cs typeface="THEJung160" charset="-127"/>
              </a:rPr>
              <a:t>마치며</a:t>
            </a:r>
            <a:endParaRPr kumimoji="1" lang="en-US" altLang="ko-KR" dirty="0" smtClean="0">
              <a:solidFill>
                <a:schemeClr val="bg1"/>
              </a:solidFill>
              <a:latin typeface="THEJung160" charset="-127"/>
              <a:ea typeface="THEJung160" charset="-127"/>
              <a:cs typeface="THEJung160" charset="-127"/>
            </a:endParaRPr>
          </a:p>
        </p:txBody>
      </p:sp>
      <p:cxnSp>
        <p:nvCxnSpPr>
          <p:cNvPr id="9" name="직선 연결선[R] 8"/>
          <p:cNvCxnSpPr/>
          <p:nvPr/>
        </p:nvCxnSpPr>
        <p:spPr>
          <a:xfrm>
            <a:off x="-65317" y="3526975"/>
            <a:ext cx="1368000" cy="0"/>
          </a:xfrm>
          <a:prstGeom prst="line">
            <a:avLst/>
          </a:prstGeom>
          <a:ln w="508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[R] 9"/>
          <p:cNvCxnSpPr/>
          <p:nvPr/>
        </p:nvCxnSpPr>
        <p:spPr>
          <a:xfrm>
            <a:off x="1866906" y="3526975"/>
            <a:ext cx="1512000" cy="0"/>
          </a:xfrm>
          <a:prstGeom prst="line">
            <a:avLst/>
          </a:prstGeom>
          <a:ln w="508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[R] 10"/>
          <p:cNvCxnSpPr/>
          <p:nvPr/>
        </p:nvCxnSpPr>
        <p:spPr>
          <a:xfrm>
            <a:off x="3976236" y="3532418"/>
            <a:ext cx="1512000" cy="0"/>
          </a:xfrm>
          <a:prstGeom prst="line">
            <a:avLst/>
          </a:prstGeom>
          <a:ln w="508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[R] 11"/>
          <p:cNvCxnSpPr/>
          <p:nvPr/>
        </p:nvCxnSpPr>
        <p:spPr>
          <a:xfrm>
            <a:off x="6102060" y="3526975"/>
            <a:ext cx="1539917" cy="0"/>
          </a:xfrm>
          <a:prstGeom prst="line">
            <a:avLst/>
          </a:prstGeom>
          <a:ln w="508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[R] 12"/>
          <p:cNvCxnSpPr/>
          <p:nvPr/>
        </p:nvCxnSpPr>
        <p:spPr>
          <a:xfrm>
            <a:off x="8241067" y="3526975"/>
            <a:ext cx="1584000" cy="0"/>
          </a:xfrm>
          <a:prstGeom prst="line">
            <a:avLst/>
          </a:prstGeom>
          <a:ln w="508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[R] 13"/>
          <p:cNvCxnSpPr/>
          <p:nvPr/>
        </p:nvCxnSpPr>
        <p:spPr>
          <a:xfrm>
            <a:off x="10467925" y="3526975"/>
            <a:ext cx="1728000" cy="0"/>
          </a:xfrm>
          <a:prstGeom prst="line">
            <a:avLst/>
          </a:prstGeom>
          <a:ln w="508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0975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NATIVE MODULES ON NODE.JS"/>
          <p:cNvSpPr txBox="1">
            <a:spLocks noGrp="1"/>
          </p:cNvSpPr>
          <p:nvPr>
            <p:ph type="title" idx="4294967295"/>
          </p:nvPr>
        </p:nvSpPr>
        <p:spPr>
          <a:xfrm>
            <a:off x="477703" y="341869"/>
            <a:ext cx="8243849" cy="95180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02550">
              <a:defRPr sz="11662" spc="583">
                <a:solidFill>
                  <a:srgbClr val="3A3A3A"/>
                </a:solidFill>
                <a:latin typeface="Futura Condensed"/>
                <a:ea typeface="Futura Condensed"/>
                <a:cs typeface="Futura Condensed"/>
                <a:sym typeface="Futura Condensed"/>
              </a:defRPr>
            </a:lvl1pPr>
          </a:lstStyle>
          <a:p>
            <a:r>
              <a:rPr sz="4800" dirty="0"/>
              <a:t>NATIVE MODULES ON NODE.JS</a:t>
            </a:r>
          </a:p>
        </p:txBody>
      </p:sp>
      <p:sp>
        <p:nvSpPr>
          <p:cNvPr id="163" name="하지만...…"/>
          <p:cNvSpPr txBox="1"/>
          <p:nvPr/>
        </p:nvSpPr>
        <p:spPr>
          <a:xfrm>
            <a:off x="1046708" y="1526371"/>
            <a:ext cx="7894643" cy="263908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86" tIns="26786" rIns="26786" bIns="26786" anchor="ctr">
            <a:spAutoFit/>
          </a:bodyPr>
          <a:lstStyle/>
          <a:p>
            <a:pPr marL="228577" indent="-228577" defTabSz="228577">
              <a:lnSpc>
                <a:spcPct val="150000"/>
              </a:lnSpc>
              <a:tabLst>
                <a:tab pos="69843" algn="l"/>
                <a:tab pos="228577" algn="l"/>
              </a:tabLst>
              <a:defRPr sz="6600" b="0">
                <a:solidFill>
                  <a:srgbClr val="24292E"/>
                </a:solidFill>
                <a:latin typeface="Futura"/>
                <a:ea typeface="Futura"/>
                <a:cs typeface="Futura"/>
                <a:sym typeface="Futura"/>
              </a:defRPr>
            </a:pPr>
            <a:r>
              <a:rPr sz="2800" dirty="0">
                <a:latin typeface="THEJung140" charset="-127"/>
                <a:ea typeface="THEJung140" charset="-127"/>
                <a:cs typeface="THEJung140" charset="-127"/>
              </a:rPr>
              <a:t>하지만...</a:t>
            </a:r>
          </a:p>
          <a:p>
            <a:pPr marL="569459" lvl="1" indent="-347231" defTabSz="228577">
              <a:lnSpc>
                <a:spcPct val="200000"/>
              </a:lnSpc>
              <a:buSzPct val="145000"/>
              <a:buChar char="•"/>
              <a:tabLst>
                <a:tab pos="69843" algn="l"/>
                <a:tab pos="228577" algn="l"/>
              </a:tabLst>
              <a:defRPr sz="4200" b="0">
                <a:solidFill>
                  <a:srgbClr val="24292E"/>
                </a:solidFill>
                <a:latin typeface="Futura"/>
                <a:ea typeface="Futura"/>
                <a:cs typeface="Futura"/>
                <a:sym typeface="Futura"/>
              </a:defRPr>
            </a:pPr>
            <a:r>
              <a:rPr sz="2100" dirty="0">
                <a:latin typeface="THEJung140" charset="-127"/>
                <a:ea typeface="THEJung140" charset="-127"/>
                <a:cs typeface="THEJung140" charset="-127"/>
              </a:rPr>
              <a:t>TypeChecking/Converting과 같은 노가다를 반복해야 한다</a:t>
            </a:r>
          </a:p>
          <a:p>
            <a:pPr marL="569459" lvl="1" indent="-347231" defTabSz="228577">
              <a:lnSpc>
                <a:spcPct val="200000"/>
              </a:lnSpc>
              <a:buSzPct val="145000"/>
              <a:buChar char="•"/>
              <a:tabLst>
                <a:tab pos="69843" algn="l"/>
                <a:tab pos="228577" algn="l"/>
              </a:tabLst>
              <a:defRPr sz="4200" b="0">
                <a:solidFill>
                  <a:srgbClr val="24292E"/>
                </a:solidFill>
                <a:latin typeface="Futura"/>
                <a:ea typeface="Futura"/>
                <a:cs typeface="Futura"/>
                <a:sym typeface="Futura"/>
              </a:defRPr>
            </a:pPr>
            <a:r>
              <a:rPr sz="2100" dirty="0">
                <a:latin typeface="THEJung140" charset="-127"/>
                <a:ea typeface="THEJung140" charset="-127"/>
                <a:cs typeface="THEJung140" charset="-127"/>
              </a:rPr>
              <a:t>Binding을 위해 요구되는 지식이 많다.</a:t>
            </a:r>
          </a:p>
          <a:p>
            <a:pPr marL="569459" lvl="1" indent="-347231" defTabSz="228577">
              <a:lnSpc>
                <a:spcPct val="200000"/>
              </a:lnSpc>
              <a:buSzPct val="145000"/>
              <a:buChar char="•"/>
              <a:tabLst>
                <a:tab pos="69843" algn="l"/>
                <a:tab pos="228577" algn="l"/>
              </a:tabLst>
              <a:defRPr sz="4200" b="0">
                <a:solidFill>
                  <a:srgbClr val="24292E"/>
                </a:solidFill>
                <a:latin typeface="Futura"/>
                <a:ea typeface="Futura"/>
                <a:cs typeface="Futura"/>
                <a:sym typeface="Futura"/>
              </a:defRPr>
            </a:pPr>
            <a:r>
              <a:rPr sz="2100" dirty="0">
                <a:latin typeface="THEJung140" charset="-127"/>
                <a:ea typeface="THEJung140" charset="-127"/>
                <a:cs typeface="THEJung140" charset="-127"/>
              </a:rPr>
              <a:t>코드 복잡도가 증가한다.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7348" y="90439"/>
            <a:ext cx="1389947" cy="1111957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046708" y="4579779"/>
            <a:ext cx="6241602" cy="6462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8577" indent="-228577" defTabSz="228577">
              <a:lnSpc>
                <a:spcPct val="150000"/>
              </a:lnSpc>
              <a:tabLst>
                <a:tab pos="69843" algn="l"/>
                <a:tab pos="228577" algn="l"/>
              </a:tabLst>
              <a:defRPr sz="6600" b="0">
                <a:solidFill>
                  <a:srgbClr val="24292E"/>
                </a:solidFill>
                <a:latin typeface="Futura"/>
                <a:ea typeface="Futura"/>
                <a:cs typeface="Futura"/>
                <a:sym typeface="Futura"/>
              </a:defRPr>
            </a:pPr>
            <a:r>
              <a:rPr lang="en-US" altLang="ko-KR" sz="2400" dirty="0">
                <a:latin typeface="THEJung140" charset="-127"/>
                <a:ea typeface="THEJung140" charset="-127"/>
                <a:cs typeface="THEJung140" charset="-127"/>
              </a:rPr>
              <a:t>&gt;&gt;</a:t>
            </a:r>
            <a:r>
              <a:rPr lang="ko-KR" altLang="en-US" sz="2400" dirty="0">
                <a:latin typeface="THEJung140" charset="-127"/>
                <a:ea typeface="THEJung140" charset="-127"/>
                <a:cs typeface="THEJung140" charset="-127"/>
              </a:rPr>
              <a:t> </a:t>
            </a:r>
            <a:r>
              <a:rPr lang="en-US" altLang="ko-KR" sz="2400" dirty="0" err="1">
                <a:latin typeface="THEJung140" charset="-127"/>
                <a:ea typeface="THEJung140" charset="-127"/>
                <a:cs typeface="THEJung140" charset="-127"/>
              </a:rPr>
              <a:t>WebIDL</a:t>
            </a:r>
            <a:r>
              <a:rPr lang="en-US" altLang="ko-KR" sz="2400" dirty="0">
                <a:latin typeface="THEJung140" charset="-127"/>
                <a:ea typeface="THEJung140" charset="-127"/>
                <a:cs typeface="THEJung140" charset="-127"/>
              </a:rPr>
              <a:t> </a:t>
            </a:r>
            <a:r>
              <a:rPr lang="en-US" altLang="ko-KR" sz="2400" dirty="0" err="1">
                <a:latin typeface="THEJung140" charset="-127"/>
                <a:ea typeface="THEJung140" charset="-127"/>
                <a:cs typeface="THEJung140" charset="-127"/>
              </a:rPr>
              <a:t>Autobinding</a:t>
            </a:r>
            <a:r>
              <a:rPr lang="ko-KR" altLang="en-US" sz="2400" dirty="0">
                <a:latin typeface="THEJung140" charset="-127"/>
                <a:ea typeface="THEJung140" charset="-127"/>
                <a:cs typeface="THEJung140" charset="-127"/>
              </a:rPr>
              <a:t>을 이용하여 해결</a:t>
            </a:r>
            <a:endParaRPr lang="en-US" altLang="ko-KR" sz="2400" dirty="0">
              <a:latin typeface="THEJung140" charset="-127"/>
              <a:ea typeface="THEJung140" charset="-127"/>
              <a:cs typeface="THEJung14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6627969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BACARDI PROJECT IS.."/>
          <p:cNvSpPr txBox="1">
            <a:spLocks noGrp="1"/>
          </p:cNvSpPr>
          <p:nvPr>
            <p:ph type="title" idx="4294967295"/>
          </p:nvPr>
        </p:nvSpPr>
        <p:spPr>
          <a:xfrm>
            <a:off x="477704" y="341869"/>
            <a:ext cx="6644928" cy="95180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02550">
              <a:defRPr sz="11662" spc="583">
                <a:solidFill>
                  <a:srgbClr val="3A3A3A"/>
                </a:solidFill>
                <a:latin typeface="Futura Condensed"/>
                <a:ea typeface="Futura Condensed"/>
                <a:cs typeface="Futura Condensed"/>
                <a:sym typeface="Futura Condensed"/>
              </a:defRPr>
            </a:lvl1pPr>
          </a:lstStyle>
          <a:p>
            <a:r>
              <a:rPr sz="4800"/>
              <a:t>BACARDI PROJECT IS..</a:t>
            </a:r>
          </a:p>
        </p:txBody>
      </p:sp>
      <p:sp>
        <p:nvSpPr>
          <p:cNvPr id="168" name="Node.js에서 WebIDL Auto Binding을 적용하기 위한 오픈소스 프로젝트"/>
          <p:cNvSpPr txBox="1"/>
          <p:nvPr/>
        </p:nvSpPr>
        <p:spPr>
          <a:xfrm>
            <a:off x="967623" y="3209618"/>
            <a:ext cx="10445010" cy="43876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86" tIns="26786" rIns="26786" bIns="26786" anchor="ctr">
            <a:spAutoFit/>
          </a:bodyPr>
          <a:lstStyle>
            <a:lvl1pPr algn="l" defTabSz="457200">
              <a:defRPr sz="5000" b="0">
                <a:solidFill>
                  <a:srgbClr val="24292E"/>
                </a:solidFill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r>
              <a:rPr sz="2500">
                <a:latin typeface="THEJung140" charset="-127"/>
                <a:ea typeface="THEJung140" charset="-127"/>
                <a:cs typeface="THEJung140" charset="-127"/>
              </a:rPr>
              <a:t>Node.js에서 WebIDL Auto Binding을 적용하기 위한 오픈소스 프로젝트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7348" y="90439"/>
            <a:ext cx="1389947" cy="1111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0259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HELLO BACARDI!"/>
          <p:cNvSpPr txBox="1">
            <a:spLocks noGrp="1"/>
          </p:cNvSpPr>
          <p:nvPr>
            <p:ph type="title" idx="4294967295"/>
          </p:nvPr>
        </p:nvSpPr>
        <p:spPr>
          <a:xfrm>
            <a:off x="477704" y="341869"/>
            <a:ext cx="6644928" cy="95180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02550">
              <a:defRPr sz="11662" spc="583">
                <a:solidFill>
                  <a:srgbClr val="3A3A3A"/>
                </a:solidFill>
                <a:latin typeface="Futura Condensed"/>
                <a:ea typeface="Futura Condensed"/>
                <a:cs typeface="Futura Condensed"/>
                <a:sym typeface="Futura Condensed"/>
              </a:defRPr>
            </a:lvl1pPr>
          </a:lstStyle>
          <a:p>
            <a:r>
              <a:rPr sz="4800"/>
              <a:t>HELLO BACARDI!</a:t>
            </a:r>
          </a:p>
        </p:txBody>
      </p:sp>
      <p:sp>
        <p:nvSpPr>
          <p:cNvPr id="174" name="첫 시작은 빌드로부터!"/>
          <p:cNvSpPr txBox="1"/>
          <p:nvPr/>
        </p:nvSpPr>
        <p:spPr>
          <a:xfrm>
            <a:off x="4543895" y="5091533"/>
            <a:ext cx="3104211" cy="43876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86" tIns="26786" rIns="26786" bIns="26786" anchor="ctr">
            <a:spAutoFit/>
          </a:bodyPr>
          <a:lstStyle>
            <a:lvl1pPr defTabSz="457200">
              <a:defRPr sz="5000" b="0">
                <a:solidFill>
                  <a:srgbClr val="24292E"/>
                </a:solidFill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r>
              <a:rPr sz="2500">
                <a:latin typeface="THEJung140" charset="-127"/>
                <a:ea typeface="THEJung140" charset="-127"/>
                <a:cs typeface="THEJung140" charset="-127"/>
              </a:rPr>
              <a:t>첫 시작은 빌드로부터!</a:t>
            </a:r>
          </a:p>
        </p:txBody>
      </p:sp>
      <p:sp>
        <p:nvSpPr>
          <p:cNvPr id="177" name="$ ./bacardi build"/>
          <p:cNvSpPr txBox="1"/>
          <p:nvPr/>
        </p:nvSpPr>
        <p:spPr>
          <a:xfrm>
            <a:off x="3282018" y="3061167"/>
            <a:ext cx="5627966" cy="735667"/>
          </a:xfrm>
          <a:prstGeom prst="rect">
            <a:avLst/>
          </a:prstGeom>
          <a:solidFill>
            <a:srgbClr val="282C35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6786" tIns="26786" rIns="26786" bIns="26786" anchor="ctr">
            <a:normAutofit/>
          </a:bodyPr>
          <a:lstStyle>
            <a:lvl1pPr>
              <a:defRPr sz="7500">
                <a:solidFill>
                  <a:srgbClr val="D6D5D5"/>
                </a:solidFill>
                <a:latin typeface="Menlo"/>
                <a:ea typeface="Menlo"/>
                <a:cs typeface="Menlo"/>
                <a:sym typeface="Menlo"/>
              </a:defRPr>
            </a:lvl1pPr>
          </a:lstStyle>
          <a:p>
            <a:r>
              <a:rPr sz="3750"/>
              <a:t>$ ./bacardi build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7348" y="90439"/>
            <a:ext cx="1389947" cy="1111957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31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57625726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HELLO BACARDI!"/>
          <p:cNvSpPr txBox="1">
            <a:spLocks noGrp="1"/>
          </p:cNvSpPr>
          <p:nvPr>
            <p:ph type="title" idx="4294967295"/>
          </p:nvPr>
        </p:nvSpPr>
        <p:spPr>
          <a:xfrm>
            <a:off x="477704" y="341869"/>
            <a:ext cx="6644928" cy="95180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02550">
              <a:defRPr sz="11662" spc="583">
                <a:solidFill>
                  <a:srgbClr val="3A3A3A"/>
                </a:solidFill>
                <a:latin typeface="Futura Condensed"/>
                <a:ea typeface="Futura Condensed"/>
                <a:cs typeface="Futura Condensed"/>
                <a:sym typeface="Futura Condensed"/>
              </a:defRPr>
            </a:lvl1pPr>
          </a:lstStyle>
          <a:p>
            <a:r>
              <a:rPr sz="4800"/>
              <a:t>HELLO BACARDI!</a:t>
            </a:r>
          </a:p>
        </p:txBody>
      </p:sp>
      <p:sp>
        <p:nvSpPr>
          <p:cNvPr id="181" name="그리고 Contribution가이드 숙지하기.…"/>
          <p:cNvSpPr txBox="1"/>
          <p:nvPr/>
        </p:nvSpPr>
        <p:spPr>
          <a:xfrm>
            <a:off x="2058761" y="5481419"/>
            <a:ext cx="8074478" cy="9773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86" tIns="26786" rIns="26786" bIns="26786" anchor="ctr">
            <a:spAutoFit/>
          </a:bodyPr>
          <a:lstStyle/>
          <a:p>
            <a:pPr defTabSz="228577">
              <a:lnSpc>
                <a:spcPct val="120000"/>
              </a:lnSpc>
              <a:defRPr sz="5000" b="0">
                <a:solidFill>
                  <a:srgbClr val="24292E"/>
                </a:solidFill>
                <a:latin typeface="Futura"/>
                <a:ea typeface="Futura"/>
                <a:cs typeface="Futura"/>
                <a:sym typeface="Futura"/>
              </a:defRPr>
            </a:pPr>
            <a:r>
              <a:rPr sz="2500">
                <a:latin typeface="THEJung140" charset="-127"/>
                <a:ea typeface="THEJung140" charset="-127"/>
                <a:cs typeface="THEJung140" charset="-127"/>
              </a:rPr>
              <a:t>그리고 Contribution가이드 숙지하기.</a:t>
            </a:r>
          </a:p>
          <a:p>
            <a:pPr defTabSz="228577">
              <a:lnSpc>
                <a:spcPct val="120000"/>
              </a:lnSpc>
              <a:defRPr sz="5000" b="0">
                <a:solidFill>
                  <a:srgbClr val="24292E"/>
                </a:solidFill>
                <a:latin typeface="Futura"/>
                <a:ea typeface="Futura"/>
                <a:cs typeface="Futura"/>
                <a:sym typeface="Futura"/>
              </a:defRPr>
            </a:pPr>
            <a:r>
              <a:rPr sz="2500" dirty="0">
                <a:latin typeface="THEJung140" charset="-127"/>
                <a:ea typeface="THEJung140" charset="-127"/>
                <a:cs typeface="THEJung140" charset="-127"/>
              </a:rPr>
              <a:t>열심히 그동안의 이슈와 PR목록을 살펴보며 기웃거리기!</a:t>
            </a:r>
          </a:p>
        </p:txBody>
      </p:sp>
      <p:pic>
        <p:nvPicPr>
          <p:cNvPr id="184" name="스크린샷 2017-11-19 오후 4.24.26.png" descr="스크린샷 2017-11-19 오후 4.24.2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316225" y="1421409"/>
            <a:ext cx="5287283" cy="3825973"/>
          </a:xfrm>
          <a:prstGeom prst="rect">
            <a:avLst/>
          </a:prstGeom>
          <a:ln w="3175">
            <a:miter lim="400000"/>
          </a:ln>
        </p:spPr>
      </p:pic>
      <p:pic>
        <p:nvPicPr>
          <p:cNvPr id="185" name="스크린샷 2017-11-19 오후 4.23.44.png" descr="스크린샷 2017-11-19 오후 4.23.44.png"/>
          <p:cNvPicPr>
            <a:picLocks noChangeAspect="1"/>
          </p:cNvPicPr>
          <p:nvPr/>
        </p:nvPicPr>
        <p:blipFill>
          <a:blip r:embed="rId3">
            <a:extLst/>
          </a:blip>
          <a:srcRect r="29234"/>
          <a:stretch>
            <a:fillRect/>
          </a:stretch>
        </p:blipFill>
        <p:spPr>
          <a:xfrm>
            <a:off x="7770278" y="1421409"/>
            <a:ext cx="3550130" cy="3825927"/>
          </a:xfrm>
          <a:prstGeom prst="rect">
            <a:avLst/>
          </a:prstGeom>
          <a:ln w="3175">
            <a:miter lim="400000"/>
          </a:ln>
        </p:spPr>
      </p:pic>
      <p:pic>
        <p:nvPicPr>
          <p:cNvPr id="186" name="스크린샷 2017-11-19 오후 4.28.10.png" descr="스크린샷 2017-11-19 오후 4.28.10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60233" y="1490383"/>
            <a:ext cx="4026131" cy="3688024"/>
          </a:xfrm>
          <a:prstGeom prst="rect">
            <a:avLst/>
          </a:prstGeom>
          <a:ln w="3175">
            <a:miter lim="400000"/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7348" y="90439"/>
            <a:ext cx="1389947" cy="1111957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32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57127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HELLO BACARDI!"/>
          <p:cNvSpPr txBox="1">
            <a:spLocks noGrp="1"/>
          </p:cNvSpPr>
          <p:nvPr>
            <p:ph type="title" idx="4294967295"/>
          </p:nvPr>
        </p:nvSpPr>
        <p:spPr>
          <a:xfrm>
            <a:off x="477704" y="341869"/>
            <a:ext cx="6644928" cy="95180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02550">
              <a:defRPr sz="11662" spc="583">
                <a:solidFill>
                  <a:srgbClr val="3A3A3A"/>
                </a:solidFill>
                <a:latin typeface="Futura Condensed"/>
                <a:ea typeface="Futura Condensed"/>
                <a:cs typeface="Futura Condensed"/>
                <a:sym typeface="Futura Condensed"/>
              </a:defRPr>
            </a:lvl1pPr>
          </a:lstStyle>
          <a:p>
            <a:r>
              <a:rPr sz="4800"/>
              <a:t>HELLO BACARDI!</a:t>
            </a:r>
          </a:p>
        </p:txBody>
      </p:sp>
      <p:sp>
        <p:nvSpPr>
          <p:cNvPr id="190" name="그렇게 열심히 프로젝트의 분위기 파악을 끝낸 후에.."/>
          <p:cNvSpPr txBox="1"/>
          <p:nvPr/>
        </p:nvSpPr>
        <p:spPr>
          <a:xfrm>
            <a:off x="2423390" y="5883729"/>
            <a:ext cx="7346808" cy="51569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86" tIns="26786" rIns="26786" bIns="26786" anchor="ctr">
            <a:spAutoFit/>
          </a:bodyPr>
          <a:lstStyle>
            <a:lvl1pPr defTabSz="457200">
              <a:lnSpc>
                <a:spcPct val="120000"/>
              </a:lnSpc>
              <a:defRPr sz="5000" b="0">
                <a:solidFill>
                  <a:srgbClr val="24292E"/>
                </a:solidFill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r>
              <a:rPr sz="2500">
                <a:latin typeface="THEJung140" charset="-127"/>
                <a:ea typeface="THEJung140" charset="-127"/>
                <a:cs typeface="THEJung140" charset="-127"/>
              </a:rPr>
              <a:t>그렇게 열심히 프로젝트의 분위기 파악을 끝낸 후에..</a:t>
            </a:r>
          </a:p>
        </p:txBody>
      </p:sp>
      <p:pic>
        <p:nvPicPr>
          <p:cNvPr id="193" name="CaSTeXWUsAAlnwd.jpg" descr="CaSTeXWUsAAlnwd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94808" y="1838561"/>
            <a:ext cx="5002386" cy="3751789"/>
          </a:xfrm>
          <a:prstGeom prst="rect">
            <a:avLst/>
          </a:prstGeom>
          <a:ln w="3175">
            <a:miter lim="400000"/>
          </a:ln>
        </p:spPr>
      </p:pic>
      <p:sp>
        <p:nvSpPr>
          <p:cNvPr id="194" name="커뮤니...케이션은... 영어로...한다.."/>
          <p:cNvSpPr txBox="1"/>
          <p:nvPr/>
        </p:nvSpPr>
        <p:spPr>
          <a:xfrm>
            <a:off x="2746719" y="1881037"/>
            <a:ext cx="6700150" cy="140813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26786" tIns="26786" rIns="26786" bIns="26786" anchor="ctr">
            <a:spAutoFit/>
          </a:bodyPr>
          <a:lstStyle>
            <a:lvl1pPr>
              <a:defRPr sz="5100">
                <a:solidFill>
                  <a:srgbClr val="FFFFFF"/>
                </a:solidFill>
              </a:defRPr>
            </a:lvl1pPr>
          </a:lstStyle>
          <a:p>
            <a:r>
              <a:rPr sz="4400" dirty="0">
                <a:ln w="317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latin typeface="Nanum Gothic ExtraBold" charset="-127"/>
                <a:ea typeface="Nanum Gothic ExtraBold" charset="-127"/>
                <a:cs typeface="Nanum Gothic ExtraBold" charset="-127"/>
              </a:rPr>
              <a:t>커뮤니케이션은...</a:t>
            </a:r>
            <a:endParaRPr lang="en-US" sz="4400" dirty="0">
              <a:ln w="31750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latin typeface="Nanum Gothic ExtraBold" charset="-127"/>
              <a:ea typeface="Nanum Gothic ExtraBold" charset="-127"/>
              <a:cs typeface="Nanum Gothic ExtraBold" charset="-127"/>
            </a:endParaRPr>
          </a:p>
          <a:p>
            <a:r>
              <a:rPr sz="4400" dirty="0">
                <a:ln w="317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latin typeface="Nanum Gothic ExtraBold" charset="-127"/>
                <a:ea typeface="Nanum Gothic ExtraBold" charset="-127"/>
                <a:cs typeface="Nanum Gothic ExtraBold" charset="-127"/>
              </a:rPr>
              <a:t>영어로</a:t>
            </a:r>
            <a:r>
              <a:rPr sz="4400" dirty="0">
                <a:ln w="317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latin typeface="Nanum Gothic ExtraBold" charset="-127"/>
                <a:ea typeface="Nanum Gothic ExtraBold" charset="-127"/>
                <a:cs typeface="Nanum Gothic ExtraBold" charset="-127"/>
              </a:rPr>
              <a:t>...한다..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7348" y="90439"/>
            <a:ext cx="1389947" cy="1111957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33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66742405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HELLO BACARDI!"/>
          <p:cNvSpPr txBox="1">
            <a:spLocks noGrp="1"/>
          </p:cNvSpPr>
          <p:nvPr>
            <p:ph type="title" idx="4294967295"/>
          </p:nvPr>
        </p:nvSpPr>
        <p:spPr>
          <a:xfrm>
            <a:off x="477704" y="341869"/>
            <a:ext cx="6644928" cy="95180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02550">
              <a:defRPr sz="11662" spc="583">
                <a:solidFill>
                  <a:srgbClr val="3A3A3A"/>
                </a:solidFill>
                <a:latin typeface="Futura Condensed"/>
                <a:ea typeface="Futura Condensed"/>
                <a:cs typeface="Futura Condensed"/>
                <a:sym typeface="Futura Condensed"/>
              </a:defRPr>
            </a:lvl1pPr>
          </a:lstStyle>
          <a:p>
            <a:r>
              <a:rPr sz="4800" dirty="0"/>
              <a:t>HELLO BACARDI!</a:t>
            </a:r>
          </a:p>
        </p:txBody>
      </p:sp>
      <p:sp>
        <p:nvSpPr>
          <p:cNvPr id="198" name="드디어 프로젝트에 발을 담그기 위한 첫 패치"/>
          <p:cNvSpPr txBox="1"/>
          <p:nvPr/>
        </p:nvSpPr>
        <p:spPr>
          <a:xfrm>
            <a:off x="2885803" y="5873120"/>
            <a:ext cx="6420394" cy="43876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86" tIns="26786" rIns="26786" bIns="26786" anchor="ctr">
            <a:spAutoFit/>
          </a:bodyPr>
          <a:lstStyle>
            <a:lvl1pPr defTabSz="457200">
              <a:defRPr sz="5000" b="0">
                <a:solidFill>
                  <a:srgbClr val="24292E"/>
                </a:solidFill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r>
              <a:rPr sz="2500">
                <a:latin typeface="THEJung140" charset="-127"/>
                <a:ea typeface="THEJung140" charset="-127"/>
                <a:cs typeface="THEJung140" charset="-127"/>
              </a:rPr>
              <a:t>드디어 프로젝트에 발을 담그기 위한 첫 패치</a:t>
            </a:r>
          </a:p>
        </p:txBody>
      </p:sp>
      <p:pic>
        <p:nvPicPr>
          <p:cNvPr id="201" name="스크린샷 2017-11-19 오후 4.15.24.png" descr="스크린샷 2017-11-19 오후 4.15.2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51664" y="1597971"/>
            <a:ext cx="3688742" cy="3894190"/>
          </a:xfrm>
          <a:prstGeom prst="rect">
            <a:avLst/>
          </a:prstGeom>
          <a:ln w="3175">
            <a:miter lim="400000"/>
          </a:ln>
        </p:spPr>
      </p:pic>
      <p:sp>
        <p:nvSpPr>
          <p:cNvPr id="202" name="저.. 패치 들고왔는데요.."/>
          <p:cNvSpPr/>
          <p:nvPr/>
        </p:nvSpPr>
        <p:spPr>
          <a:xfrm>
            <a:off x="5962602" y="1968593"/>
            <a:ext cx="2756534" cy="5970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45" y="0"/>
                </a:moveTo>
                <a:cubicBezTo>
                  <a:pt x="527" y="0"/>
                  <a:pt x="432" y="440"/>
                  <a:pt x="432" y="983"/>
                </a:cubicBezTo>
                <a:lnTo>
                  <a:pt x="432" y="13460"/>
                </a:lnTo>
                <a:lnTo>
                  <a:pt x="0" y="21600"/>
                </a:lnTo>
                <a:lnTo>
                  <a:pt x="1939" y="19683"/>
                </a:lnTo>
                <a:lnTo>
                  <a:pt x="21385" y="19683"/>
                </a:lnTo>
                <a:cubicBezTo>
                  <a:pt x="21503" y="19683"/>
                  <a:pt x="21600" y="19243"/>
                  <a:pt x="21600" y="18700"/>
                </a:cubicBezTo>
                <a:lnTo>
                  <a:pt x="21600" y="983"/>
                </a:lnTo>
                <a:cubicBezTo>
                  <a:pt x="21600" y="440"/>
                  <a:pt x="21503" y="0"/>
                  <a:pt x="21385" y="0"/>
                </a:cubicBezTo>
                <a:lnTo>
                  <a:pt x="645" y="0"/>
                </a:lnTo>
                <a:close/>
              </a:path>
            </a:pathLst>
          </a:custGeom>
          <a:solidFill>
            <a:srgbClr val="F3F3F3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6786" tIns="26786" rIns="26786" bIns="26786" anchor="ctr"/>
          <a:lstStyle/>
          <a:p>
            <a:pPr defTabSz="228577">
              <a:defRPr sz="4000" b="0">
                <a:solidFill>
                  <a:srgbClr val="24292E"/>
                </a:solidFill>
                <a:latin typeface="Futura"/>
                <a:ea typeface="Futura"/>
                <a:cs typeface="Futura"/>
                <a:sym typeface="Futura"/>
              </a:defRPr>
            </a:pPr>
            <a:r>
              <a:rPr sz="2000" dirty="0"/>
              <a:t>저.. 패치 들</a:t>
            </a:r>
            <a:r>
              <a:rPr dirty="0"/>
              <a:t>고</a:t>
            </a:r>
            <a:r>
              <a:rPr sz="1650" dirty="0"/>
              <a:t>왔</a:t>
            </a:r>
            <a:r>
              <a:rPr sz="1600" dirty="0"/>
              <a:t>는</a:t>
            </a:r>
            <a:r>
              <a:rPr sz="1350" dirty="0"/>
              <a:t>데</a:t>
            </a:r>
            <a:r>
              <a:rPr sz="950" dirty="0"/>
              <a:t>요..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7348" y="90439"/>
            <a:ext cx="1389947" cy="1111957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34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88193226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HELLO BACARDI!"/>
          <p:cNvSpPr txBox="1">
            <a:spLocks noGrp="1"/>
          </p:cNvSpPr>
          <p:nvPr>
            <p:ph type="title" idx="4294967295"/>
          </p:nvPr>
        </p:nvSpPr>
        <p:spPr>
          <a:xfrm>
            <a:off x="477704" y="341869"/>
            <a:ext cx="6644928" cy="95180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02550">
              <a:defRPr sz="11662" spc="583">
                <a:solidFill>
                  <a:srgbClr val="3A3A3A"/>
                </a:solidFill>
                <a:latin typeface="Futura Condensed"/>
                <a:ea typeface="Futura Condensed"/>
                <a:cs typeface="Futura Condensed"/>
                <a:sym typeface="Futura Condensed"/>
              </a:defRPr>
            </a:lvl1pPr>
          </a:lstStyle>
          <a:p>
            <a:r>
              <a:rPr sz="4800"/>
              <a:t>HELLO BACARDI!</a:t>
            </a:r>
          </a:p>
        </p:txBody>
      </p:sp>
      <p:sp>
        <p:nvSpPr>
          <p:cNvPr id="206" name="리뷰어 분들의 친절한 코드리뷰를 거친 후에 머지 되었다."/>
          <p:cNvSpPr txBox="1"/>
          <p:nvPr/>
        </p:nvSpPr>
        <p:spPr>
          <a:xfrm>
            <a:off x="1985034" y="5815078"/>
            <a:ext cx="8221934" cy="43876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86" tIns="26786" rIns="26786" bIns="26786" anchor="ctr">
            <a:spAutoFit/>
          </a:bodyPr>
          <a:lstStyle>
            <a:lvl1pPr defTabSz="457200">
              <a:defRPr sz="5000" b="0">
                <a:solidFill>
                  <a:srgbClr val="24292E"/>
                </a:solidFill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r>
              <a:rPr sz="2500" dirty="0">
                <a:latin typeface="THEJung140" charset="-127"/>
                <a:ea typeface="THEJung140" charset="-127"/>
                <a:cs typeface="THEJung140" charset="-127"/>
              </a:rPr>
              <a:t>리뷰어 분들의 친절한 코드리뷰를 거친 후에 머지 되었다.</a:t>
            </a:r>
          </a:p>
        </p:txBody>
      </p:sp>
      <p:pic>
        <p:nvPicPr>
          <p:cNvPr id="209" name="스크린샷 2017-11-19 오후 4.32.47.png" descr="스크린샷 2017-11-19 오후 4.32.4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166563" y="1363197"/>
            <a:ext cx="3873382" cy="4131607"/>
          </a:xfrm>
          <a:prstGeom prst="rect">
            <a:avLst/>
          </a:prstGeom>
          <a:ln w="3175">
            <a:miter lim="400000"/>
          </a:ln>
        </p:spPr>
      </p:pic>
      <p:pic>
        <p:nvPicPr>
          <p:cNvPr id="210" name="스크린샷 2017-11-19 오후 4.32.19.png" descr="스크린샷 2017-11-19 오후 4.32.19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97246" y="1363197"/>
            <a:ext cx="4252639" cy="4131607"/>
          </a:xfrm>
          <a:prstGeom prst="rect">
            <a:avLst/>
          </a:prstGeom>
          <a:ln w="3175">
            <a:miter lim="400000"/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7348" y="90439"/>
            <a:ext cx="1389947" cy="1111957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35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49635761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HELLO BACARDI!"/>
          <p:cNvSpPr txBox="1">
            <a:spLocks noGrp="1"/>
          </p:cNvSpPr>
          <p:nvPr>
            <p:ph type="title" idx="4294967295"/>
          </p:nvPr>
        </p:nvSpPr>
        <p:spPr>
          <a:xfrm>
            <a:off x="477704" y="341869"/>
            <a:ext cx="6644928" cy="95180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02550">
              <a:defRPr sz="11662" spc="583">
                <a:solidFill>
                  <a:srgbClr val="3A3A3A"/>
                </a:solidFill>
                <a:latin typeface="Futura Condensed"/>
                <a:ea typeface="Futura Condensed"/>
                <a:cs typeface="Futura Condensed"/>
                <a:sym typeface="Futura Condensed"/>
              </a:defRPr>
            </a:lvl1pPr>
          </a:lstStyle>
          <a:p>
            <a:r>
              <a:rPr sz="4800"/>
              <a:t>HELLO BACARDI!</a:t>
            </a:r>
          </a:p>
        </p:txBody>
      </p:sp>
      <p:sp>
        <p:nvSpPr>
          <p:cNvPr id="216" name="별거 아니었던 패치이지만 소심한 성격덕에 잘못하면 어쩌지 걱정 많이 했다.…"/>
          <p:cNvSpPr txBox="1"/>
          <p:nvPr/>
        </p:nvSpPr>
        <p:spPr>
          <a:xfrm>
            <a:off x="739662" y="5516005"/>
            <a:ext cx="10712676" cy="9773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86" tIns="26786" rIns="26786" bIns="26786" anchor="ctr">
            <a:spAutoFit/>
          </a:bodyPr>
          <a:lstStyle/>
          <a:p>
            <a:pPr defTabSz="228577">
              <a:lnSpc>
                <a:spcPct val="120000"/>
              </a:lnSpc>
              <a:defRPr sz="5000" b="0">
                <a:solidFill>
                  <a:srgbClr val="24292E"/>
                </a:solidFill>
                <a:latin typeface="Futura"/>
                <a:ea typeface="Futura"/>
                <a:cs typeface="Futura"/>
                <a:sym typeface="Futura"/>
              </a:defRPr>
            </a:pPr>
            <a:r>
              <a:rPr sz="2500">
                <a:latin typeface="THEJung140" charset="-127"/>
                <a:ea typeface="THEJung140" charset="-127"/>
                <a:cs typeface="THEJung140" charset="-127"/>
              </a:rPr>
              <a:t>별거 아니었던 패치이지만 소심한 성격덕에 잘못하면 어쩌지 걱정 많이 했다.</a:t>
            </a:r>
          </a:p>
          <a:p>
            <a:pPr defTabSz="228577">
              <a:lnSpc>
                <a:spcPct val="120000"/>
              </a:lnSpc>
              <a:defRPr sz="5000" b="0">
                <a:solidFill>
                  <a:srgbClr val="24292E"/>
                </a:solidFill>
                <a:latin typeface="Futura"/>
                <a:ea typeface="Futura"/>
                <a:cs typeface="Futura"/>
                <a:sym typeface="Futura"/>
              </a:defRPr>
            </a:pPr>
            <a:r>
              <a:rPr sz="2500">
                <a:latin typeface="THEJung140" charset="-127"/>
                <a:ea typeface="THEJung140" charset="-127"/>
                <a:cs typeface="THEJung140" charset="-127"/>
              </a:rPr>
              <a:t>하지만 직접 해보고 나니 자신감을 얻을 수 있었다!</a:t>
            </a:r>
          </a:p>
        </p:txBody>
      </p:sp>
      <p:pic>
        <p:nvPicPr>
          <p:cNvPr id="217" name="336104cbd83910a18200bd3d8e83c2c2.jpg" descr="336104cbd83910a18200bd3d8e83c2c2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16209" y="1486624"/>
            <a:ext cx="6359583" cy="3829882"/>
          </a:xfrm>
          <a:prstGeom prst="rect">
            <a:avLst/>
          </a:prstGeom>
          <a:ln w="3175">
            <a:miter lim="400000"/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7348" y="90439"/>
            <a:ext cx="1389947" cy="1111957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36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0137806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ETUP THE GOAL"/>
          <p:cNvSpPr txBox="1">
            <a:spLocks noGrp="1"/>
          </p:cNvSpPr>
          <p:nvPr>
            <p:ph type="title" idx="4294967295"/>
          </p:nvPr>
        </p:nvSpPr>
        <p:spPr>
          <a:xfrm>
            <a:off x="477704" y="341869"/>
            <a:ext cx="6644928" cy="95180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02550">
              <a:defRPr sz="11662" spc="583">
                <a:solidFill>
                  <a:srgbClr val="3A3A3A"/>
                </a:solidFill>
                <a:latin typeface="Futura Condensed"/>
                <a:ea typeface="Futura Condensed"/>
                <a:cs typeface="Futura Condensed"/>
                <a:sym typeface="Futura Condensed"/>
              </a:defRPr>
            </a:lvl1pPr>
          </a:lstStyle>
          <a:p>
            <a:r>
              <a:rPr sz="4800"/>
              <a:t>SETUP THE GOAL</a:t>
            </a:r>
          </a:p>
        </p:txBody>
      </p:sp>
      <p:sp>
        <p:nvSpPr>
          <p:cNvPr id="221" name="WebIDL의 Interface member중 attributes가 구현되어있지 않았다."/>
          <p:cNvSpPr txBox="1"/>
          <p:nvPr/>
        </p:nvSpPr>
        <p:spPr>
          <a:xfrm>
            <a:off x="1153183" y="3209618"/>
            <a:ext cx="9885635" cy="43876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86" tIns="26786" rIns="26786" bIns="26786" anchor="ctr">
            <a:spAutoFit/>
          </a:bodyPr>
          <a:lstStyle>
            <a:lvl1pPr defTabSz="457200">
              <a:defRPr sz="5000" b="0">
                <a:solidFill>
                  <a:srgbClr val="24292E"/>
                </a:solidFill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r>
              <a:rPr sz="2500" dirty="0">
                <a:latin typeface="THEJung140" charset="-127"/>
                <a:ea typeface="THEJung140" charset="-127"/>
                <a:cs typeface="THEJung140" charset="-127"/>
              </a:rPr>
              <a:t>WebIDL의 </a:t>
            </a:r>
            <a:r>
              <a:rPr sz="2500" b="1" dirty="0">
                <a:solidFill>
                  <a:srgbClr val="ED1B2E"/>
                </a:solidFill>
                <a:latin typeface="THEJung140" charset="-127"/>
                <a:ea typeface="THEJung140" charset="-127"/>
                <a:cs typeface="THEJung140" charset="-127"/>
              </a:rPr>
              <a:t>Interface member</a:t>
            </a:r>
            <a:r>
              <a:rPr sz="2500" dirty="0">
                <a:latin typeface="THEJung140" charset="-127"/>
                <a:ea typeface="THEJung140" charset="-127"/>
                <a:cs typeface="THEJung140" charset="-127"/>
              </a:rPr>
              <a:t>중 </a:t>
            </a:r>
            <a:r>
              <a:rPr sz="2500" b="1" dirty="0">
                <a:solidFill>
                  <a:srgbClr val="ED1B2E"/>
                </a:solidFill>
                <a:latin typeface="THEJung140" charset="-127"/>
                <a:ea typeface="THEJung140" charset="-127"/>
                <a:cs typeface="THEJung140" charset="-127"/>
              </a:rPr>
              <a:t>attributes</a:t>
            </a:r>
            <a:r>
              <a:rPr sz="2500" dirty="0">
                <a:latin typeface="THEJung140" charset="-127"/>
                <a:ea typeface="THEJung140" charset="-127"/>
                <a:cs typeface="THEJung140" charset="-127"/>
              </a:rPr>
              <a:t>가 구현되어있지 않았다.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7348" y="90439"/>
            <a:ext cx="1389947" cy="1111957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37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90652234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ETUP THE GOAL"/>
          <p:cNvSpPr txBox="1">
            <a:spLocks noGrp="1"/>
          </p:cNvSpPr>
          <p:nvPr>
            <p:ph type="title" idx="4294967295"/>
          </p:nvPr>
        </p:nvSpPr>
        <p:spPr>
          <a:xfrm>
            <a:off x="477704" y="341869"/>
            <a:ext cx="6644928" cy="95180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02550">
              <a:defRPr sz="11662" spc="583">
                <a:solidFill>
                  <a:srgbClr val="3A3A3A"/>
                </a:solidFill>
                <a:latin typeface="Futura Condensed"/>
                <a:ea typeface="Futura Condensed"/>
                <a:cs typeface="Futura Condensed"/>
                <a:sym typeface="Futura Condensed"/>
              </a:defRPr>
            </a:lvl1pPr>
          </a:lstStyle>
          <a:p>
            <a:r>
              <a:rPr sz="4800"/>
              <a:t>SETUP THE GOAL</a:t>
            </a:r>
          </a:p>
        </p:txBody>
      </p:sp>
      <p:sp>
        <p:nvSpPr>
          <p:cNvPr id="227" name="Interface member중 attributes의 구현!"/>
          <p:cNvSpPr txBox="1"/>
          <p:nvPr/>
        </p:nvSpPr>
        <p:spPr>
          <a:xfrm>
            <a:off x="3096571" y="5800835"/>
            <a:ext cx="5998859" cy="43876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86" tIns="26786" rIns="26786" bIns="26786" anchor="ctr">
            <a:spAutoFit/>
          </a:bodyPr>
          <a:lstStyle>
            <a:lvl1pPr defTabSz="457200">
              <a:defRPr sz="5000" b="0">
                <a:solidFill>
                  <a:srgbClr val="24292E"/>
                </a:solidFill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r>
              <a:rPr sz="2500" b="1" dirty="0">
                <a:solidFill>
                  <a:srgbClr val="ED1B2E"/>
                </a:solidFill>
                <a:latin typeface="THEJung140" charset="-127"/>
                <a:ea typeface="THEJung140" charset="-127"/>
                <a:cs typeface="THEJung140" charset="-127"/>
              </a:rPr>
              <a:t>Interface member</a:t>
            </a:r>
            <a:r>
              <a:rPr sz="2500" dirty="0">
                <a:latin typeface="THEJung140" charset="-127"/>
                <a:ea typeface="THEJung140" charset="-127"/>
                <a:cs typeface="THEJung140" charset="-127"/>
              </a:rPr>
              <a:t>중 </a:t>
            </a:r>
            <a:r>
              <a:rPr sz="2500" b="1" dirty="0">
                <a:solidFill>
                  <a:srgbClr val="ED1B2E"/>
                </a:solidFill>
                <a:latin typeface="THEJung140" charset="-127"/>
                <a:ea typeface="THEJung140" charset="-127"/>
                <a:cs typeface="THEJung140" charset="-127"/>
              </a:rPr>
              <a:t>attributes</a:t>
            </a:r>
            <a:r>
              <a:rPr sz="2500" dirty="0">
                <a:latin typeface="THEJung140" charset="-127"/>
                <a:ea typeface="THEJung140" charset="-127"/>
                <a:cs typeface="THEJung140" charset="-127"/>
              </a:rPr>
              <a:t>의 구현!</a:t>
            </a:r>
          </a:p>
        </p:txBody>
      </p:sp>
      <p:pic>
        <p:nvPicPr>
          <p:cNvPr id="229" name="스크린샷 2017-11-19 오후 1.09.31.png" descr="스크린샷 2017-11-19 오후 1.09.3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64215" y="1638562"/>
            <a:ext cx="6863570" cy="3998354"/>
          </a:xfrm>
          <a:prstGeom prst="rect">
            <a:avLst/>
          </a:prstGeom>
          <a:ln w="3175">
            <a:miter lim="400000"/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7348" y="90439"/>
            <a:ext cx="1389947" cy="1111957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38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67212782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3046675"/>
            <a:ext cx="10515600" cy="169498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kumimoji="1" lang="en-US" altLang="ko-KR" b="1" dirty="0" smtClean="0">
                <a:solidFill>
                  <a:srgbClr val="135CA8"/>
                </a:solidFill>
                <a:latin typeface="Futura XBlkCn BT Extra Black" charset="0"/>
                <a:ea typeface="Futura XBlkCn BT Extra Black" charset="0"/>
                <a:cs typeface="Futura XBlkCn BT Extra Black" charset="0"/>
              </a:rPr>
              <a:t>ABSOLUTE</a:t>
            </a:r>
            <a:r>
              <a:rPr kumimoji="1" lang="en-US" altLang="ko-KR" b="1" dirty="0" smtClean="0">
                <a:latin typeface="THEJung170" charset="-127"/>
                <a:ea typeface="THEJung170" charset="-127"/>
                <a:cs typeface="THEJung170" charset="-127"/>
              </a:rPr>
              <a:t> </a:t>
            </a:r>
            <a:r>
              <a:rPr kumimoji="1" lang="ko-KR" altLang="en-US" dirty="0" smtClean="0">
                <a:latin typeface="THEJung140" charset="-127"/>
                <a:ea typeface="THEJung140" charset="-127"/>
                <a:cs typeface="THEJung140" charset="-127"/>
              </a:rPr>
              <a:t>는 </a:t>
            </a:r>
            <a:r>
              <a:rPr kumimoji="1" lang="en-US" altLang="ko-KR" dirty="0" smtClean="0">
                <a:latin typeface="THEJung140" charset="-127"/>
                <a:ea typeface="THEJung140" charset="-127"/>
                <a:cs typeface="THEJung140" charset="-127"/>
              </a:rPr>
              <a:t>Starbucks </a:t>
            </a:r>
            <a:r>
              <a:rPr kumimoji="1" lang="ko-KR" altLang="en-US" dirty="0" smtClean="0">
                <a:latin typeface="THEJung140" charset="-127"/>
                <a:ea typeface="THEJung140" charset="-127"/>
                <a:cs typeface="THEJung140" charset="-127"/>
              </a:rPr>
              <a:t>의 사이렌 오더와 같은</a:t>
            </a:r>
            <a:endParaRPr kumimoji="1" lang="en-US" altLang="ko-KR" dirty="0" smtClean="0">
              <a:latin typeface="THEJung140" charset="-127"/>
              <a:ea typeface="THEJung140" charset="-127"/>
              <a:cs typeface="THEJung140" charset="-127"/>
            </a:endParaRPr>
          </a:p>
          <a:p>
            <a:pPr marL="0" indent="0" algn="ctr">
              <a:buNone/>
            </a:pPr>
            <a:r>
              <a:rPr kumimoji="1" lang="ko-KR" altLang="en-US" dirty="0" smtClean="0">
                <a:solidFill>
                  <a:srgbClr val="135CA8"/>
                </a:solidFill>
                <a:latin typeface="THEJung170" charset="-127"/>
                <a:ea typeface="THEJung170" charset="-127"/>
                <a:cs typeface="THEJung170" charset="-127"/>
              </a:rPr>
              <a:t>웹 기반</a:t>
            </a:r>
            <a:r>
              <a:rPr kumimoji="1" lang="en-US" altLang="ko-KR" dirty="0" smtClean="0">
                <a:solidFill>
                  <a:srgbClr val="135CA8"/>
                </a:solidFill>
                <a:latin typeface="THEJung170" charset="-127"/>
                <a:ea typeface="THEJung170" charset="-127"/>
                <a:cs typeface="THEJung170" charset="-127"/>
              </a:rPr>
              <a:t> O2O </a:t>
            </a:r>
            <a:r>
              <a:rPr kumimoji="1" lang="ko-KR" altLang="en-US" dirty="0" smtClean="0">
                <a:solidFill>
                  <a:srgbClr val="135CA8"/>
                </a:solidFill>
                <a:latin typeface="THEJung170" charset="-127"/>
                <a:ea typeface="THEJung170" charset="-127"/>
                <a:cs typeface="THEJung170" charset="-127"/>
              </a:rPr>
              <a:t>주문 플랫폼</a:t>
            </a:r>
            <a:r>
              <a:rPr kumimoji="1" lang="ko-KR" altLang="en-US" dirty="0" smtClean="0">
                <a:solidFill>
                  <a:srgbClr val="135CA8"/>
                </a:solidFill>
                <a:latin typeface="THEJung140" charset="-127"/>
                <a:ea typeface="THEJung140" charset="-127"/>
                <a:cs typeface="THEJung140" charset="-127"/>
              </a:rPr>
              <a:t> </a:t>
            </a:r>
            <a:r>
              <a:rPr kumimoji="1" lang="ko-KR" altLang="en-US" dirty="0" smtClean="0">
                <a:latin typeface="THEJung140" charset="-127"/>
                <a:ea typeface="THEJung140" charset="-127"/>
                <a:cs typeface="THEJung140" charset="-127"/>
              </a:rPr>
              <a:t>입니다</a:t>
            </a:r>
            <a:endParaRPr kumimoji="1" lang="en-US" altLang="ko-KR" dirty="0" smtClean="0">
              <a:latin typeface="THEJung140" charset="-127"/>
              <a:ea typeface="THEJung140" charset="-127"/>
              <a:cs typeface="THEJung140" charset="-127"/>
            </a:endParaRPr>
          </a:p>
          <a:p>
            <a:pPr algn="ctr"/>
            <a:endParaRPr kumimoji="1" lang="ko-KR" altLang="en-US" dirty="0">
              <a:latin typeface="THEJung140" charset="-127"/>
              <a:ea typeface="THEJung140" charset="-127"/>
              <a:cs typeface="THEJung14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8736" y="90004"/>
            <a:ext cx="1390128" cy="1112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131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READ AND READ…"/>
          <p:cNvSpPr txBox="1">
            <a:spLocks noGrp="1"/>
          </p:cNvSpPr>
          <p:nvPr>
            <p:ph type="title" idx="4294967295"/>
          </p:nvPr>
        </p:nvSpPr>
        <p:spPr>
          <a:xfrm>
            <a:off x="477704" y="341869"/>
            <a:ext cx="6644928" cy="95180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02550">
              <a:defRPr sz="11662" spc="583">
                <a:solidFill>
                  <a:srgbClr val="3A3A3A"/>
                </a:solidFill>
                <a:latin typeface="Futura Condensed"/>
                <a:ea typeface="Futura Condensed"/>
                <a:cs typeface="Futura Condensed"/>
                <a:sym typeface="Futura Condensed"/>
              </a:defRPr>
            </a:lvl1pPr>
          </a:lstStyle>
          <a:p>
            <a:r>
              <a:rPr sz="4800"/>
              <a:t>READ AND READ…</a:t>
            </a:r>
          </a:p>
        </p:txBody>
      </p:sp>
      <p:sp>
        <p:nvSpPr>
          <p:cNvPr id="234" name="전부 새롭고 모르는것들 투성이!…"/>
          <p:cNvSpPr txBox="1"/>
          <p:nvPr/>
        </p:nvSpPr>
        <p:spPr>
          <a:xfrm>
            <a:off x="1138759" y="5297104"/>
            <a:ext cx="9914484" cy="9773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86" tIns="26786" rIns="26786" bIns="26786" anchor="ctr">
            <a:spAutoFit/>
          </a:bodyPr>
          <a:lstStyle/>
          <a:p>
            <a:pPr defTabSz="228577">
              <a:lnSpc>
                <a:spcPct val="120000"/>
              </a:lnSpc>
              <a:defRPr sz="5000" b="0">
                <a:solidFill>
                  <a:srgbClr val="24292E"/>
                </a:solidFill>
                <a:latin typeface="Futura"/>
                <a:ea typeface="Futura"/>
                <a:cs typeface="Futura"/>
                <a:sym typeface="Futura"/>
              </a:defRPr>
            </a:pPr>
            <a:r>
              <a:rPr sz="2500" dirty="0">
                <a:latin typeface="THEJung140" charset="-127"/>
                <a:ea typeface="THEJung140" charset="-127"/>
                <a:cs typeface="THEJung140" charset="-127"/>
              </a:rPr>
              <a:t>전부 새롭고 모르는것들 투성이!</a:t>
            </a:r>
          </a:p>
          <a:p>
            <a:pPr defTabSz="228577">
              <a:lnSpc>
                <a:spcPct val="120000"/>
              </a:lnSpc>
              <a:defRPr sz="5000" b="0">
                <a:solidFill>
                  <a:srgbClr val="24292E"/>
                </a:solidFill>
                <a:latin typeface="Futura"/>
                <a:ea typeface="Futura"/>
                <a:cs typeface="Futura"/>
                <a:sym typeface="Futura"/>
              </a:defRPr>
            </a:pPr>
            <a:r>
              <a:rPr sz="2500" dirty="0">
                <a:latin typeface="THEJung140" charset="-127"/>
                <a:ea typeface="THEJung140" charset="-127"/>
                <a:cs typeface="THEJung140" charset="-127"/>
              </a:rPr>
              <a:t>중요한것은 코드를 읽고 이해하는 것, 그리고 SPEC 문서를 이해하는것</a:t>
            </a:r>
          </a:p>
        </p:txBody>
      </p:sp>
      <p:pic>
        <p:nvPicPr>
          <p:cNvPr id="237" name="b0080445_49a79a4297cc3.jpg" descr="b0080445_49a79a4297cc3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80597" y="1534085"/>
            <a:ext cx="2830807" cy="3557382"/>
          </a:xfrm>
          <a:prstGeom prst="rect">
            <a:avLst/>
          </a:prstGeom>
          <a:ln w="3175">
            <a:miter lim="400000"/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7348" y="90439"/>
            <a:ext cx="1389947" cy="1111957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39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48135013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READ AND READ…"/>
          <p:cNvSpPr txBox="1">
            <a:spLocks noGrp="1"/>
          </p:cNvSpPr>
          <p:nvPr>
            <p:ph type="title" idx="4294967295"/>
          </p:nvPr>
        </p:nvSpPr>
        <p:spPr>
          <a:xfrm>
            <a:off x="477704" y="341869"/>
            <a:ext cx="6644928" cy="95180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02550">
              <a:defRPr sz="11662" spc="583">
                <a:solidFill>
                  <a:srgbClr val="3A3A3A"/>
                </a:solidFill>
                <a:latin typeface="Futura Condensed"/>
                <a:ea typeface="Futura Condensed"/>
                <a:cs typeface="Futura Condensed"/>
                <a:sym typeface="Futura Condensed"/>
              </a:defRPr>
            </a:lvl1pPr>
          </a:lstStyle>
          <a:p>
            <a:r>
              <a:rPr sz="4800"/>
              <a:t>READ AND READ…</a:t>
            </a:r>
          </a:p>
        </p:txBody>
      </p:sp>
      <p:sp>
        <p:nvSpPr>
          <p:cNvPr id="241" name="하지만 아무리 열심히 읽는다 해도…"/>
          <p:cNvSpPr txBox="1"/>
          <p:nvPr/>
        </p:nvSpPr>
        <p:spPr>
          <a:xfrm>
            <a:off x="2911448" y="5417621"/>
            <a:ext cx="6369104" cy="9773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86" tIns="26786" rIns="26786" bIns="26786" anchor="ctr">
            <a:spAutoFit/>
          </a:bodyPr>
          <a:lstStyle/>
          <a:p>
            <a:pPr defTabSz="228577">
              <a:lnSpc>
                <a:spcPct val="120000"/>
              </a:lnSpc>
              <a:defRPr sz="5000" b="0">
                <a:solidFill>
                  <a:srgbClr val="24292E"/>
                </a:solidFill>
                <a:latin typeface="Futura"/>
                <a:ea typeface="Futura"/>
                <a:cs typeface="Futura"/>
                <a:sym typeface="Futura"/>
              </a:defRPr>
            </a:pPr>
            <a:r>
              <a:rPr sz="2500">
                <a:latin typeface="THEJung140" charset="-127"/>
                <a:ea typeface="THEJung140" charset="-127"/>
                <a:cs typeface="THEJung140" charset="-127"/>
              </a:rPr>
              <a:t>하지만 아무리 열심히 읽는다 해도</a:t>
            </a:r>
          </a:p>
          <a:p>
            <a:pPr defTabSz="228577">
              <a:lnSpc>
                <a:spcPct val="120000"/>
              </a:lnSpc>
              <a:defRPr sz="5000" b="0">
                <a:solidFill>
                  <a:srgbClr val="24292E"/>
                </a:solidFill>
                <a:latin typeface="Futura"/>
                <a:ea typeface="Futura"/>
                <a:cs typeface="Futura"/>
                <a:sym typeface="Futura"/>
              </a:defRPr>
            </a:pPr>
            <a:r>
              <a:rPr sz="2500">
                <a:latin typeface="THEJung140" charset="-127"/>
                <a:ea typeface="THEJung140" charset="-127"/>
                <a:cs typeface="THEJung140" charset="-127"/>
              </a:rPr>
              <a:t>모든 부분들을 이해할 수 있는 것은 아니었다.</a:t>
            </a:r>
          </a:p>
        </p:txBody>
      </p:sp>
      <p:pic>
        <p:nvPicPr>
          <p:cNvPr id="244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03535" y="1738262"/>
            <a:ext cx="5184931" cy="3381477"/>
          </a:xfrm>
          <a:prstGeom prst="rect">
            <a:avLst/>
          </a:prstGeom>
          <a:ln w="3175">
            <a:miter lim="400000"/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7348" y="90439"/>
            <a:ext cx="1389947" cy="1111957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40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27376566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NEVER ENDING QUESTION"/>
          <p:cNvSpPr txBox="1"/>
          <p:nvPr/>
        </p:nvSpPr>
        <p:spPr>
          <a:xfrm>
            <a:off x="477704" y="341869"/>
            <a:ext cx="8047543" cy="95180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6786" tIns="26786" rIns="26786" bIns="26786" anchor="b">
            <a:normAutofit/>
          </a:bodyPr>
          <a:lstStyle>
            <a:lvl1pPr algn="l" defTabSz="402550">
              <a:defRPr sz="11662" b="0" spc="583">
                <a:solidFill>
                  <a:srgbClr val="3A3A3A"/>
                </a:solidFill>
                <a:latin typeface="Futura Condensed"/>
                <a:ea typeface="Futura Condensed"/>
                <a:cs typeface="Futura Condensed"/>
                <a:sym typeface="Futura Condensed"/>
              </a:defRPr>
            </a:lvl1pPr>
          </a:lstStyle>
          <a:p>
            <a:r>
              <a:rPr sz="4800"/>
              <a:t>NEVER ENDING QUESTION</a:t>
            </a:r>
          </a:p>
        </p:txBody>
      </p:sp>
      <p:pic>
        <p:nvPicPr>
          <p:cNvPr id="250" name="스크린샷 2017-11-19 오후 4.12.10.png" descr="스크린샷 2017-11-19 오후 4.12.1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9698" y="1596089"/>
            <a:ext cx="3276174" cy="2431734"/>
          </a:xfrm>
          <a:prstGeom prst="rect">
            <a:avLst/>
          </a:prstGeom>
          <a:ln w="3175">
            <a:miter lim="400000"/>
          </a:ln>
          <a:effectLst>
            <a:outerShdw dist="316199" dir="2439472" rotWithShape="0">
              <a:srgbClr val="000000">
                <a:alpha val="53655"/>
              </a:srgbClr>
            </a:outerShdw>
          </a:effectLst>
        </p:spPr>
      </p:pic>
      <p:pic>
        <p:nvPicPr>
          <p:cNvPr id="251" name="스크린샷 2017-11-19 오후 4.12.31.png" descr="스크린샷 2017-11-19 오후 4.12.3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397359" y="1621486"/>
            <a:ext cx="3288873" cy="1809515"/>
          </a:xfrm>
          <a:prstGeom prst="rect">
            <a:avLst/>
          </a:prstGeom>
          <a:ln w="3175">
            <a:miter lim="400000"/>
          </a:ln>
          <a:effectLst>
            <a:outerShdw dist="316199" dir="2439472" rotWithShape="0">
              <a:srgbClr val="000000">
                <a:alpha val="53655"/>
              </a:srgbClr>
            </a:outerShdw>
          </a:effectLst>
        </p:spPr>
      </p:pic>
      <p:pic>
        <p:nvPicPr>
          <p:cNvPr id="252" name="스크린샷 2017-11-19 오후 4.12.44.png" descr="스크린샷 2017-11-19 오후 4.12.44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493476" y="1607637"/>
            <a:ext cx="3269825" cy="1377772"/>
          </a:xfrm>
          <a:prstGeom prst="rect">
            <a:avLst/>
          </a:prstGeom>
          <a:ln w="3175">
            <a:miter lim="400000"/>
          </a:ln>
          <a:effectLst>
            <a:outerShdw dist="316199" dir="2439472" rotWithShape="0">
              <a:srgbClr val="000000">
                <a:alpha val="53655"/>
              </a:srgbClr>
            </a:outerShdw>
          </a:effectLst>
        </p:spPr>
      </p:pic>
      <p:pic>
        <p:nvPicPr>
          <p:cNvPr id="253" name="스크린샷 2017-11-19 오후 4.13.29.png" descr="스크린샷 2017-11-19 오후 4.13.29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570450" y="1691327"/>
            <a:ext cx="3187286" cy="1479358"/>
          </a:xfrm>
          <a:prstGeom prst="rect">
            <a:avLst/>
          </a:prstGeom>
          <a:ln w="3175">
            <a:miter lim="400000"/>
          </a:ln>
          <a:effectLst>
            <a:outerShdw dist="316199" dir="2439472" rotWithShape="0">
              <a:srgbClr val="000000">
                <a:alpha val="53655"/>
              </a:srgbClr>
            </a:outerShdw>
          </a:effectLst>
        </p:spPr>
      </p:pic>
      <p:sp>
        <p:nvSpPr>
          <p:cNvPr id="254" name="이해가 안가는 부분이나 아리송한 부분들은…"/>
          <p:cNvSpPr txBox="1"/>
          <p:nvPr/>
        </p:nvSpPr>
        <p:spPr>
          <a:xfrm>
            <a:off x="3072522" y="4985685"/>
            <a:ext cx="6048544" cy="9773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86" tIns="26786" rIns="26786" bIns="26786" anchor="ctr">
            <a:spAutoFit/>
          </a:bodyPr>
          <a:lstStyle/>
          <a:p>
            <a:pPr defTabSz="228577">
              <a:lnSpc>
                <a:spcPct val="120000"/>
              </a:lnSpc>
              <a:defRPr sz="5000" b="0">
                <a:solidFill>
                  <a:srgbClr val="24292E"/>
                </a:solidFill>
                <a:latin typeface="Futura"/>
                <a:ea typeface="Futura"/>
                <a:cs typeface="Futura"/>
                <a:sym typeface="Futura"/>
              </a:defRPr>
            </a:pPr>
            <a:r>
              <a:rPr sz="2500">
                <a:latin typeface="THEJung140" charset="-127"/>
                <a:ea typeface="THEJung140" charset="-127"/>
                <a:cs typeface="THEJung140" charset="-127"/>
              </a:rPr>
              <a:t>이해가 안가는 부분이나 아리송한 부분들은</a:t>
            </a:r>
          </a:p>
          <a:p>
            <a:pPr defTabSz="228577">
              <a:lnSpc>
                <a:spcPct val="120000"/>
              </a:lnSpc>
              <a:defRPr sz="5000" b="0">
                <a:solidFill>
                  <a:srgbClr val="24292E"/>
                </a:solidFill>
                <a:latin typeface="Futura"/>
                <a:ea typeface="Futura"/>
                <a:cs typeface="Futura"/>
                <a:sym typeface="Futura"/>
              </a:defRPr>
            </a:pPr>
            <a:r>
              <a:rPr sz="2500" dirty="0">
                <a:latin typeface="THEJung140" charset="-127"/>
                <a:ea typeface="THEJung140" charset="-127"/>
                <a:cs typeface="THEJung140" charset="-127"/>
              </a:rPr>
              <a:t>끊임없이 멘토님과 질문을 통해 해결!</a:t>
            </a:r>
          </a:p>
        </p:txBody>
      </p:sp>
      <p:pic>
        <p:nvPicPr>
          <p:cNvPr id="255" name="스크린샷 2017-11-19 오후 4.58.06.png" descr="스크린샷 2017-11-19 오후 4.58.06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596143" y="1620809"/>
            <a:ext cx="3206334" cy="2025387"/>
          </a:xfrm>
          <a:prstGeom prst="rect">
            <a:avLst/>
          </a:prstGeom>
          <a:ln w="3175">
            <a:miter lim="400000"/>
          </a:ln>
          <a:effectLst>
            <a:outerShdw dist="316199" dir="2439472" rotWithShape="0">
              <a:srgbClr val="000000">
                <a:alpha val="53655"/>
              </a:srgbClr>
            </a:outerShdw>
          </a:effectLst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7348" y="90439"/>
            <a:ext cx="1389947" cy="1111957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41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06245432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IMPLEMENT ATTRIBUTES"/>
          <p:cNvSpPr txBox="1"/>
          <p:nvPr/>
        </p:nvSpPr>
        <p:spPr>
          <a:xfrm>
            <a:off x="477704" y="341869"/>
            <a:ext cx="6644928" cy="95180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6786" tIns="26786" rIns="26786" bIns="26786" anchor="b">
            <a:normAutofit/>
          </a:bodyPr>
          <a:lstStyle>
            <a:lvl1pPr algn="l" defTabSz="402550">
              <a:defRPr sz="11662" b="0" spc="583">
                <a:solidFill>
                  <a:srgbClr val="3A3A3A"/>
                </a:solidFill>
                <a:latin typeface="Futura Condensed"/>
                <a:ea typeface="Futura Condensed"/>
                <a:cs typeface="Futura Condensed"/>
                <a:sym typeface="Futura Condensed"/>
              </a:defRPr>
            </a:lvl1pPr>
          </a:lstStyle>
          <a:p>
            <a:r>
              <a:rPr sz="4800"/>
              <a:t>IMPLEMENT ATTRIBUTES</a:t>
            </a:r>
          </a:p>
        </p:txBody>
      </p:sp>
      <p:sp>
        <p:nvSpPr>
          <p:cNvPr id="260" name="열심히 읽고 또 분석한 결과, attributes를 위해 필요한 것들을 알게 되었다.…"/>
          <p:cNvSpPr txBox="1"/>
          <p:nvPr/>
        </p:nvSpPr>
        <p:spPr>
          <a:xfrm>
            <a:off x="786045" y="1636964"/>
            <a:ext cx="10228632" cy="226979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86" tIns="26786" rIns="26786" bIns="26786" anchor="ctr">
            <a:spAutoFit/>
          </a:bodyPr>
          <a:lstStyle/>
          <a:p>
            <a:pPr marL="228577" indent="-228577" defTabSz="228577">
              <a:lnSpc>
                <a:spcPct val="150000"/>
              </a:lnSpc>
              <a:tabLst>
                <a:tab pos="69843" algn="l"/>
                <a:tab pos="228577" algn="l"/>
              </a:tabLst>
              <a:defRPr sz="5700" b="0">
                <a:solidFill>
                  <a:srgbClr val="24292E"/>
                </a:solidFill>
                <a:latin typeface="Futura"/>
                <a:ea typeface="Futura"/>
                <a:cs typeface="Futura"/>
                <a:sym typeface="Futura"/>
              </a:defRPr>
            </a:pPr>
            <a:r>
              <a:rPr sz="2400" dirty="0">
                <a:latin typeface="THEJung140" charset="-127"/>
                <a:ea typeface="THEJung140" charset="-127"/>
                <a:cs typeface="THEJung140" charset="-127"/>
              </a:rPr>
              <a:t>열심히 읽고 또 분석한 결과, attributes를 위해 필요한 것들을 알게 되었다.</a:t>
            </a:r>
          </a:p>
          <a:p>
            <a:pPr marL="638905" lvl="1" indent="-416677" defTabSz="228577">
              <a:lnSpc>
                <a:spcPct val="150000"/>
              </a:lnSpc>
              <a:buSzPct val="145000"/>
              <a:buChar char="-"/>
              <a:tabLst>
                <a:tab pos="69843" algn="l"/>
                <a:tab pos="228577" algn="l"/>
              </a:tabLst>
              <a:defRPr sz="5700" b="0">
                <a:solidFill>
                  <a:srgbClr val="24292E"/>
                </a:solidFill>
                <a:latin typeface="Futura"/>
                <a:ea typeface="Futura"/>
                <a:cs typeface="Futura"/>
                <a:sym typeface="Futura"/>
              </a:defRPr>
            </a:pPr>
            <a:r>
              <a:rPr sz="2400" dirty="0">
                <a:latin typeface="THEJung140" charset="-127"/>
                <a:ea typeface="THEJung140" charset="-127"/>
                <a:cs typeface="THEJung140" charset="-127"/>
              </a:rPr>
              <a:t>Parser에서 attributes 구분해내기</a:t>
            </a:r>
          </a:p>
          <a:p>
            <a:pPr marL="638905" lvl="1" indent="-416677" defTabSz="228577">
              <a:lnSpc>
                <a:spcPct val="150000"/>
              </a:lnSpc>
              <a:buSzPct val="145000"/>
              <a:buChar char="-"/>
              <a:tabLst>
                <a:tab pos="69843" algn="l"/>
                <a:tab pos="228577" algn="l"/>
              </a:tabLst>
              <a:defRPr sz="5700" b="0">
                <a:solidFill>
                  <a:srgbClr val="24292E"/>
                </a:solidFill>
                <a:latin typeface="Futura"/>
                <a:ea typeface="Futura"/>
                <a:cs typeface="Futura"/>
                <a:sym typeface="Futura"/>
              </a:defRPr>
            </a:pPr>
            <a:r>
              <a:rPr sz="2400" dirty="0">
                <a:latin typeface="THEJung140" charset="-127"/>
                <a:ea typeface="THEJung140" charset="-127"/>
                <a:cs typeface="THEJung140" charset="-127"/>
              </a:rPr>
              <a:t>Template에 attributes accessor 작성</a:t>
            </a:r>
          </a:p>
          <a:p>
            <a:pPr marL="638905" lvl="1" indent="-416677" defTabSz="228577">
              <a:lnSpc>
                <a:spcPct val="150000"/>
              </a:lnSpc>
              <a:buSzPct val="145000"/>
              <a:buChar char="-"/>
              <a:tabLst>
                <a:tab pos="69843" algn="l"/>
                <a:tab pos="228577" algn="l"/>
              </a:tabLst>
              <a:defRPr sz="5700" b="0">
                <a:solidFill>
                  <a:srgbClr val="24292E"/>
                </a:solidFill>
                <a:latin typeface="Futura"/>
                <a:ea typeface="Futura"/>
                <a:cs typeface="Futura"/>
                <a:sym typeface="Futura"/>
              </a:defRPr>
            </a:pPr>
            <a:r>
              <a:rPr sz="2400" dirty="0">
                <a:latin typeface="THEJung140" charset="-127"/>
                <a:ea typeface="THEJung140" charset="-127"/>
                <a:cs typeface="THEJung140" charset="-127"/>
              </a:rPr>
              <a:t>구현된 attributes 테스트 작성하기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7348" y="90439"/>
            <a:ext cx="1389947" cy="1111957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42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13627724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IMPLEMENT ATTRIBUTES"/>
          <p:cNvSpPr txBox="1"/>
          <p:nvPr/>
        </p:nvSpPr>
        <p:spPr>
          <a:xfrm>
            <a:off x="477704" y="341869"/>
            <a:ext cx="6644928" cy="95180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6786" tIns="26786" rIns="26786" bIns="26786" anchor="b">
            <a:normAutofit/>
          </a:bodyPr>
          <a:lstStyle>
            <a:lvl1pPr algn="l" defTabSz="402550">
              <a:defRPr sz="11662" b="0" spc="583">
                <a:solidFill>
                  <a:srgbClr val="3A3A3A"/>
                </a:solidFill>
                <a:latin typeface="Futura Condensed"/>
                <a:ea typeface="Futura Condensed"/>
                <a:cs typeface="Futura Condensed"/>
                <a:sym typeface="Futura Condensed"/>
              </a:defRPr>
            </a:lvl1pPr>
          </a:lstStyle>
          <a:p>
            <a:r>
              <a:rPr sz="4800"/>
              <a:t>IMPLEMENT ATTRIBUTES</a:t>
            </a:r>
          </a:p>
        </p:txBody>
      </p:sp>
      <p:sp>
        <p:nvSpPr>
          <p:cNvPr id="267" name="필요한 것들을 알았으니 이제는 코딩을 할 뿐!"/>
          <p:cNvSpPr txBox="1"/>
          <p:nvPr/>
        </p:nvSpPr>
        <p:spPr>
          <a:xfrm>
            <a:off x="2470680" y="5581424"/>
            <a:ext cx="7250640" cy="71188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86" tIns="26786" rIns="26786" bIns="26786" anchor="ctr">
            <a:spAutoFit/>
          </a:bodyPr>
          <a:lstStyle>
            <a:lvl1pPr marL="457200" indent="-457200" defTabSz="457200">
              <a:lnSpc>
                <a:spcPct val="150000"/>
              </a:lnSpc>
              <a:tabLst>
                <a:tab pos="139700" algn="l"/>
                <a:tab pos="457200" algn="l"/>
              </a:tabLst>
              <a:defRPr sz="5700" b="0">
                <a:solidFill>
                  <a:srgbClr val="24292E"/>
                </a:solidFill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r>
              <a:rPr sz="2850">
                <a:latin typeface="THEJung140" charset="-127"/>
                <a:ea typeface="THEJung140" charset="-127"/>
                <a:cs typeface="THEJung140" charset="-127"/>
              </a:rPr>
              <a:t>필요한 것들을 알았으니 이제는 코딩을 할 뿐!</a:t>
            </a:r>
          </a:p>
        </p:txBody>
      </p:sp>
      <p:pic>
        <p:nvPicPr>
          <p:cNvPr id="268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91757" y="1550818"/>
            <a:ext cx="5008487" cy="3756365"/>
          </a:xfrm>
          <a:prstGeom prst="rect">
            <a:avLst/>
          </a:prstGeom>
          <a:ln w="3175">
            <a:miter lim="400000"/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7348" y="90439"/>
            <a:ext cx="1389947" cy="1111957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43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98700036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NEW PULL REQUEST"/>
          <p:cNvSpPr txBox="1"/>
          <p:nvPr/>
        </p:nvSpPr>
        <p:spPr>
          <a:xfrm>
            <a:off x="477704" y="341869"/>
            <a:ext cx="6644928" cy="95180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6786" tIns="26786" rIns="26786" bIns="26786" anchor="b">
            <a:normAutofit/>
          </a:bodyPr>
          <a:lstStyle>
            <a:lvl1pPr algn="l" defTabSz="402550">
              <a:defRPr sz="11662" b="0" spc="583">
                <a:solidFill>
                  <a:srgbClr val="3A3A3A"/>
                </a:solidFill>
                <a:latin typeface="Futura Condensed"/>
                <a:ea typeface="Futura Condensed"/>
                <a:cs typeface="Futura Condensed"/>
                <a:sym typeface="Futura Condensed"/>
              </a:defRPr>
            </a:lvl1pPr>
          </a:lstStyle>
          <a:p>
            <a:r>
              <a:rPr sz="4800"/>
              <a:t>NEW PULL REQUEST</a:t>
            </a:r>
          </a:p>
        </p:txBody>
      </p:sp>
      <p:pic>
        <p:nvPicPr>
          <p:cNvPr id="274" name="스크린샷 2017-11-19 오후 5.15.48.png" descr="스크린샷 2017-11-19 오후 5.15.4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84672" y="2691344"/>
            <a:ext cx="7222657" cy="1224791"/>
          </a:xfrm>
          <a:prstGeom prst="rect">
            <a:avLst/>
          </a:prstGeom>
          <a:ln w="3175">
            <a:miter lim="400000"/>
          </a:ln>
        </p:spPr>
      </p:pic>
      <p:sp>
        <p:nvSpPr>
          <p:cNvPr id="275" name="코딩이 끝나고 두근거리는 마음으로 PR을 하였다!"/>
          <p:cNvSpPr txBox="1"/>
          <p:nvPr/>
        </p:nvSpPr>
        <p:spPr>
          <a:xfrm>
            <a:off x="2132490" y="5227811"/>
            <a:ext cx="7927020" cy="71188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86" tIns="26786" rIns="26786" bIns="26786" anchor="ctr">
            <a:spAutoFit/>
          </a:bodyPr>
          <a:lstStyle>
            <a:lvl1pPr marL="457200" indent="-457200" defTabSz="457200">
              <a:lnSpc>
                <a:spcPct val="150000"/>
              </a:lnSpc>
              <a:tabLst>
                <a:tab pos="139700" algn="l"/>
                <a:tab pos="457200" algn="l"/>
              </a:tabLst>
              <a:defRPr sz="5700" b="0">
                <a:solidFill>
                  <a:srgbClr val="24292E"/>
                </a:solidFill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r>
              <a:rPr sz="2850">
                <a:latin typeface="THEJung140" charset="-127"/>
                <a:ea typeface="THEJung140" charset="-127"/>
                <a:cs typeface="THEJung140" charset="-127"/>
              </a:rPr>
              <a:t>코딩이 끝나고 두근거리는 마음으로 PR을 하였다!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7348" y="90439"/>
            <a:ext cx="1389947" cy="1111957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44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14439009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CODE REVIEW AND…"/>
          <p:cNvSpPr txBox="1"/>
          <p:nvPr/>
        </p:nvSpPr>
        <p:spPr>
          <a:xfrm>
            <a:off x="477704" y="341869"/>
            <a:ext cx="6644928" cy="95180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6786" tIns="26786" rIns="26786" bIns="26786" anchor="b">
            <a:normAutofit/>
          </a:bodyPr>
          <a:lstStyle>
            <a:lvl1pPr algn="l" defTabSz="402550">
              <a:defRPr sz="11662" b="0" spc="583">
                <a:solidFill>
                  <a:srgbClr val="3A3A3A"/>
                </a:solidFill>
                <a:latin typeface="Futura Condensed"/>
                <a:ea typeface="Futura Condensed"/>
                <a:cs typeface="Futura Condensed"/>
                <a:sym typeface="Futura Condensed"/>
              </a:defRPr>
            </a:lvl1pPr>
          </a:lstStyle>
          <a:p>
            <a:r>
              <a:rPr sz="4800" dirty="0"/>
              <a:t>CODE REVIEW AND…</a:t>
            </a:r>
          </a:p>
        </p:txBody>
      </p:sp>
      <p:sp>
        <p:nvSpPr>
          <p:cNvPr id="281" name="패치를 작성하면서 생각하지 못했던 코드들을 짚어주신…"/>
          <p:cNvSpPr txBox="1"/>
          <p:nvPr/>
        </p:nvSpPr>
        <p:spPr>
          <a:xfrm>
            <a:off x="869489" y="5368775"/>
            <a:ext cx="10453023" cy="110655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86" tIns="26786" rIns="26786" bIns="26786" anchor="ctr">
            <a:spAutoFit/>
          </a:bodyPr>
          <a:lstStyle/>
          <a:p>
            <a:pPr marL="228577" indent="-228577" defTabSz="228577">
              <a:lnSpc>
                <a:spcPct val="120000"/>
              </a:lnSpc>
              <a:tabLst>
                <a:tab pos="69843" algn="l"/>
                <a:tab pos="228577" algn="l"/>
              </a:tabLst>
              <a:defRPr sz="5700" b="0">
                <a:solidFill>
                  <a:srgbClr val="24292E"/>
                </a:solidFill>
                <a:latin typeface="Futura"/>
                <a:ea typeface="Futura"/>
                <a:cs typeface="Futura"/>
                <a:sym typeface="Futura"/>
              </a:defRPr>
            </a:pPr>
            <a:r>
              <a:rPr sz="2850">
                <a:latin typeface="THEJung140" charset="-127"/>
                <a:ea typeface="THEJung140" charset="-127"/>
                <a:cs typeface="THEJung140" charset="-127"/>
              </a:rPr>
              <a:t>패치를 작성하면서 생각하지 못했던 코드들을 짚어주신</a:t>
            </a:r>
          </a:p>
          <a:p>
            <a:pPr marL="228577" indent="-228577" defTabSz="228577">
              <a:lnSpc>
                <a:spcPct val="120000"/>
              </a:lnSpc>
              <a:tabLst>
                <a:tab pos="69843" algn="l"/>
                <a:tab pos="228577" algn="l"/>
              </a:tabLst>
              <a:defRPr sz="5700" b="0">
                <a:solidFill>
                  <a:srgbClr val="24292E"/>
                </a:solidFill>
                <a:latin typeface="Futura"/>
                <a:ea typeface="Futura"/>
                <a:cs typeface="Futura"/>
                <a:sym typeface="Futura"/>
              </a:defRPr>
            </a:pPr>
            <a:r>
              <a:rPr sz="2850">
                <a:latin typeface="THEJung140" charset="-127"/>
                <a:ea typeface="THEJung140" charset="-127"/>
                <a:cs typeface="THEJung140" charset="-127"/>
              </a:rPr>
              <a:t>친절한 리뷰어분들의 코드리뷰와, 새롭게 발생한 또 하나의 이슈</a:t>
            </a:r>
          </a:p>
        </p:txBody>
      </p:sp>
      <p:pic>
        <p:nvPicPr>
          <p:cNvPr id="282" name="스크린샷 2017-11-19 오후 5.21.28.png" descr="스크린샷 2017-11-19 오후 5.21.28.png"/>
          <p:cNvPicPr>
            <a:picLocks noChangeAspect="1"/>
          </p:cNvPicPr>
          <p:nvPr/>
        </p:nvPicPr>
        <p:blipFill>
          <a:blip r:embed="rId2">
            <a:extLst/>
          </a:blip>
          <a:srcRect b="24225"/>
          <a:stretch>
            <a:fillRect/>
          </a:stretch>
        </p:blipFill>
        <p:spPr>
          <a:xfrm>
            <a:off x="407175" y="1287626"/>
            <a:ext cx="5598603" cy="3863644"/>
          </a:xfrm>
          <a:prstGeom prst="rect">
            <a:avLst/>
          </a:prstGeom>
          <a:ln w="3175">
            <a:miter lim="400000"/>
          </a:ln>
        </p:spPr>
      </p:pic>
      <p:pic>
        <p:nvPicPr>
          <p:cNvPr id="283" name="스크린샷 2017-11-19 오후 5.17.29.png" descr="스크린샷 2017-11-19 오후 5.17.29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182089" y="1318988"/>
            <a:ext cx="5850367" cy="1997687"/>
          </a:xfrm>
          <a:prstGeom prst="rect">
            <a:avLst/>
          </a:prstGeom>
          <a:ln w="3175">
            <a:miter lim="400000"/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7348" y="90439"/>
            <a:ext cx="1389947" cy="1111957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45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69369548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NEW ISSUE"/>
          <p:cNvSpPr txBox="1"/>
          <p:nvPr/>
        </p:nvSpPr>
        <p:spPr>
          <a:xfrm>
            <a:off x="477704" y="483244"/>
            <a:ext cx="6644928" cy="95180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6786" tIns="26786" rIns="26786" bIns="26786" anchor="t">
            <a:normAutofit/>
          </a:bodyPr>
          <a:lstStyle>
            <a:lvl1pPr algn="l" defTabSz="402550">
              <a:defRPr sz="11662" b="0" spc="583">
                <a:solidFill>
                  <a:srgbClr val="3A3A3A"/>
                </a:solidFill>
                <a:latin typeface="Futura Condensed"/>
                <a:ea typeface="Futura Condensed"/>
                <a:cs typeface="Futura Condensed"/>
                <a:sym typeface="Futura Condensed"/>
              </a:defRPr>
            </a:lvl1pPr>
          </a:lstStyle>
          <a:p>
            <a:r>
              <a:rPr sz="4800" dirty="0"/>
              <a:t>NEW ISSUE</a:t>
            </a:r>
          </a:p>
        </p:txBody>
      </p:sp>
      <p:sp>
        <p:nvSpPr>
          <p:cNvPr id="289" name="해당 문제를 해결하는 패치를 작성하여 제출!"/>
          <p:cNvSpPr txBox="1"/>
          <p:nvPr/>
        </p:nvSpPr>
        <p:spPr>
          <a:xfrm>
            <a:off x="2543607" y="5763522"/>
            <a:ext cx="7104787" cy="71188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86" tIns="26786" rIns="26786" bIns="26786" anchor="ctr">
            <a:spAutoFit/>
          </a:bodyPr>
          <a:lstStyle>
            <a:lvl1pPr marL="457200" indent="-457200" defTabSz="457200">
              <a:lnSpc>
                <a:spcPct val="150000"/>
              </a:lnSpc>
              <a:tabLst>
                <a:tab pos="139700" algn="l"/>
                <a:tab pos="457200" algn="l"/>
              </a:tabLst>
              <a:defRPr sz="5700" b="0">
                <a:solidFill>
                  <a:srgbClr val="24292E"/>
                </a:solidFill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r>
              <a:rPr sz="2850">
                <a:latin typeface="THEJung140" charset="-127"/>
                <a:ea typeface="THEJung140" charset="-127"/>
                <a:cs typeface="THEJung140" charset="-127"/>
              </a:rPr>
              <a:t>해당 문제를 해결하는 패치를 작성하여 제출!</a:t>
            </a:r>
          </a:p>
        </p:txBody>
      </p:sp>
      <p:pic>
        <p:nvPicPr>
          <p:cNvPr id="290" name="스크린샷 2017-11-19 오후 5.25.14.png" descr="스크린샷 2017-11-19 오후 5.25.1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18489" y="1474304"/>
            <a:ext cx="4888556" cy="4244816"/>
          </a:xfrm>
          <a:prstGeom prst="rect">
            <a:avLst/>
          </a:prstGeom>
          <a:ln w="3175">
            <a:miter lim="400000"/>
          </a:ln>
        </p:spPr>
      </p:pic>
      <p:pic>
        <p:nvPicPr>
          <p:cNvPr id="291" name="스크린샷 2017-11-19 오후 5.26.41.png" descr="스크린샷 2017-11-19 오후 5.26.4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153677" y="1435049"/>
            <a:ext cx="4888556" cy="3785001"/>
          </a:xfrm>
          <a:prstGeom prst="rect">
            <a:avLst/>
          </a:prstGeom>
          <a:ln w="3175">
            <a:miter lim="400000"/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7348" y="90439"/>
            <a:ext cx="1389947" cy="1111957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46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04424179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FINALLY…"/>
          <p:cNvSpPr txBox="1"/>
          <p:nvPr/>
        </p:nvSpPr>
        <p:spPr>
          <a:xfrm>
            <a:off x="477704" y="341869"/>
            <a:ext cx="6644928" cy="95180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6786" tIns="26786" rIns="26786" bIns="26786" anchor="b">
            <a:normAutofit/>
          </a:bodyPr>
          <a:lstStyle>
            <a:lvl1pPr algn="l" defTabSz="402550">
              <a:defRPr sz="11662" b="0" spc="583">
                <a:solidFill>
                  <a:srgbClr val="3A3A3A"/>
                </a:solidFill>
                <a:latin typeface="Futura Condensed"/>
                <a:ea typeface="Futura Condensed"/>
                <a:cs typeface="Futura Condensed"/>
                <a:sym typeface="Futura Condensed"/>
              </a:defRPr>
            </a:lvl1pPr>
          </a:lstStyle>
          <a:p>
            <a:r>
              <a:rPr sz="4800" dirty="0"/>
              <a:t>FINALLY…</a:t>
            </a:r>
          </a:p>
        </p:txBody>
      </p:sp>
      <p:sp>
        <p:nvSpPr>
          <p:cNvPr id="297" name="발생했던 이슈를 해결하기 위한 패치가 머지된 후,…"/>
          <p:cNvSpPr txBox="1"/>
          <p:nvPr/>
        </p:nvSpPr>
        <p:spPr>
          <a:xfrm>
            <a:off x="2021898" y="5349725"/>
            <a:ext cx="8148205" cy="110655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86" tIns="26786" rIns="26786" bIns="26786" anchor="ctr">
            <a:spAutoFit/>
          </a:bodyPr>
          <a:lstStyle/>
          <a:p>
            <a:pPr marL="228577" indent="-228577" defTabSz="228577">
              <a:lnSpc>
                <a:spcPct val="120000"/>
              </a:lnSpc>
              <a:tabLst>
                <a:tab pos="69843" algn="l"/>
                <a:tab pos="228577" algn="l"/>
              </a:tabLst>
              <a:defRPr sz="5700" b="0">
                <a:solidFill>
                  <a:srgbClr val="24292E"/>
                </a:solidFill>
                <a:latin typeface="Futura"/>
                <a:ea typeface="Futura"/>
                <a:cs typeface="Futura"/>
                <a:sym typeface="Futura"/>
              </a:defRPr>
            </a:pPr>
            <a:r>
              <a:rPr sz="2850">
                <a:latin typeface="THEJung140" charset="-127"/>
                <a:ea typeface="THEJung140" charset="-127"/>
                <a:cs typeface="THEJung140" charset="-127"/>
              </a:rPr>
              <a:t>발생했던 이슈를 해결하기 위한 패치가 머지된 후,</a:t>
            </a:r>
          </a:p>
          <a:p>
            <a:pPr marL="228577" indent="-228577" defTabSz="228577">
              <a:lnSpc>
                <a:spcPct val="120000"/>
              </a:lnSpc>
              <a:tabLst>
                <a:tab pos="69843" algn="l"/>
                <a:tab pos="228577" algn="l"/>
              </a:tabLst>
              <a:defRPr sz="5700" b="0">
                <a:solidFill>
                  <a:srgbClr val="24292E"/>
                </a:solidFill>
                <a:latin typeface="Futura"/>
                <a:ea typeface="Futura"/>
                <a:cs typeface="Futura"/>
                <a:sym typeface="Futura"/>
              </a:defRPr>
            </a:pPr>
            <a:r>
              <a:rPr sz="2850">
                <a:latin typeface="THEJung140" charset="-127"/>
                <a:ea typeface="THEJung140" charset="-127"/>
                <a:cs typeface="THEJung140" charset="-127"/>
              </a:rPr>
              <a:t>다시 Attributes를 위한 패치를 제출!</a:t>
            </a:r>
          </a:p>
        </p:txBody>
      </p:sp>
      <p:pic>
        <p:nvPicPr>
          <p:cNvPr id="298" name="스크린샷 2017-11-19 오후 5.31.07.png" descr="스크린샷 2017-11-19 오후 5.31.07.png"/>
          <p:cNvPicPr>
            <a:picLocks noChangeAspect="1"/>
          </p:cNvPicPr>
          <p:nvPr/>
        </p:nvPicPr>
        <p:blipFill>
          <a:blip r:embed="rId2">
            <a:extLst/>
          </a:blip>
          <a:srcRect b="16414"/>
          <a:stretch>
            <a:fillRect/>
          </a:stretch>
        </p:blipFill>
        <p:spPr>
          <a:xfrm>
            <a:off x="3037745" y="1283374"/>
            <a:ext cx="5650669" cy="3829823"/>
          </a:xfrm>
          <a:prstGeom prst="rect">
            <a:avLst/>
          </a:prstGeom>
          <a:ln w="3175">
            <a:miter lim="400000"/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7348" y="90439"/>
            <a:ext cx="1389947" cy="1111957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47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33550208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하지만 아직 고쳐서 구현해야할 부분들이 존재했고…"/>
          <p:cNvSpPr txBox="1"/>
          <p:nvPr/>
        </p:nvSpPr>
        <p:spPr>
          <a:xfrm>
            <a:off x="2021898" y="5311810"/>
            <a:ext cx="8148205" cy="110655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86" tIns="26786" rIns="26786" bIns="26786" anchor="ctr">
            <a:spAutoFit/>
          </a:bodyPr>
          <a:lstStyle/>
          <a:p>
            <a:pPr marL="228577" indent="-228577" defTabSz="228577">
              <a:lnSpc>
                <a:spcPct val="120000"/>
              </a:lnSpc>
              <a:tabLst>
                <a:tab pos="69843" algn="l"/>
                <a:tab pos="228577" algn="l"/>
              </a:tabLst>
              <a:defRPr sz="5700" b="0">
                <a:solidFill>
                  <a:srgbClr val="24292E"/>
                </a:solidFill>
                <a:latin typeface="Futura"/>
                <a:ea typeface="Futura"/>
                <a:cs typeface="Futura"/>
                <a:sym typeface="Futura"/>
              </a:defRPr>
            </a:pPr>
            <a:r>
              <a:rPr sz="2850">
                <a:latin typeface="THEJung140" charset="-127"/>
                <a:ea typeface="THEJung140" charset="-127"/>
                <a:cs typeface="THEJung140" charset="-127"/>
              </a:rPr>
              <a:t>하지만 아직 고쳐서 구현해야할 부분들이 존재했고</a:t>
            </a:r>
          </a:p>
          <a:p>
            <a:pPr marL="228577" indent="-228577" defTabSz="228577">
              <a:lnSpc>
                <a:spcPct val="120000"/>
              </a:lnSpc>
              <a:tabLst>
                <a:tab pos="69843" algn="l"/>
                <a:tab pos="228577" algn="l"/>
              </a:tabLst>
              <a:defRPr sz="5700" b="0">
                <a:solidFill>
                  <a:srgbClr val="24292E"/>
                </a:solidFill>
                <a:latin typeface="Futura"/>
                <a:ea typeface="Futura"/>
                <a:cs typeface="Futura"/>
                <a:sym typeface="Futura"/>
              </a:defRPr>
            </a:pPr>
            <a:r>
              <a:rPr sz="2850">
                <a:latin typeface="THEJung140" charset="-127"/>
                <a:ea typeface="THEJung140" charset="-127"/>
                <a:cs typeface="THEJung140" charset="-127"/>
              </a:rPr>
              <a:t>머지후에 이슈를 등록하여 계속 작업을 이어가기로!</a:t>
            </a:r>
          </a:p>
        </p:txBody>
      </p:sp>
      <p:sp>
        <p:nvSpPr>
          <p:cNvPr id="302" name="NOT YET"/>
          <p:cNvSpPr txBox="1"/>
          <p:nvPr/>
        </p:nvSpPr>
        <p:spPr>
          <a:xfrm>
            <a:off x="477704" y="341869"/>
            <a:ext cx="6644928" cy="95180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6786" tIns="26786" rIns="26786" bIns="26786" anchor="b">
            <a:normAutofit/>
          </a:bodyPr>
          <a:lstStyle>
            <a:lvl1pPr algn="l" defTabSz="402550">
              <a:defRPr sz="11662" b="0" spc="583">
                <a:solidFill>
                  <a:srgbClr val="3A3A3A"/>
                </a:solidFill>
                <a:latin typeface="Futura Condensed"/>
                <a:ea typeface="Futura Condensed"/>
                <a:cs typeface="Futura Condensed"/>
                <a:sym typeface="Futura Condensed"/>
              </a:defRPr>
            </a:lvl1pPr>
          </a:lstStyle>
          <a:p>
            <a:r>
              <a:rPr sz="4800"/>
              <a:t>NOT YET</a:t>
            </a:r>
          </a:p>
        </p:txBody>
      </p:sp>
      <p:pic>
        <p:nvPicPr>
          <p:cNvPr id="305" name="스크린샷 2017-11-19 오후 5.43.09.png" descr="스크린샷 2017-11-19 오후 5.43.09.png"/>
          <p:cNvPicPr>
            <a:picLocks noChangeAspect="1"/>
          </p:cNvPicPr>
          <p:nvPr/>
        </p:nvPicPr>
        <p:blipFill>
          <a:blip r:embed="rId2">
            <a:extLst/>
          </a:blip>
          <a:srcRect l="8356"/>
          <a:stretch>
            <a:fillRect/>
          </a:stretch>
        </p:blipFill>
        <p:spPr>
          <a:xfrm>
            <a:off x="318000" y="1579446"/>
            <a:ext cx="6203807" cy="3457871"/>
          </a:xfrm>
          <a:prstGeom prst="rect">
            <a:avLst/>
          </a:prstGeom>
          <a:ln w="3175">
            <a:miter lim="400000"/>
          </a:ln>
        </p:spPr>
      </p:pic>
      <p:pic>
        <p:nvPicPr>
          <p:cNvPr id="306" name="스크린샷 2017-11-19 오후 5.45.16.png" descr="스크린샷 2017-11-19 오후 5.45.16.png"/>
          <p:cNvPicPr>
            <a:picLocks noChangeAspect="1"/>
          </p:cNvPicPr>
          <p:nvPr/>
        </p:nvPicPr>
        <p:blipFill>
          <a:blip r:embed="rId3">
            <a:extLst/>
          </a:blip>
          <a:srcRect b="14578"/>
          <a:stretch>
            <a:fillRect/>
          </a:stretch>
        </p:blipFill>
        <p:spPr>
          <a:xfrm>
            <a:off x="6675615" y="1388319"/>
            <a:ext cx="5192786" cy="3648946"/>
          </a:xfrm>
          <a:prstGeom prst="rect">
            <a:avLst/>
          </a:prstGeom>
          <a:ln w="3175">
            <a:miter lim="400000"/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7348" y="90439"/>
            <a:ext cx="1389947" cy="1111957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48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8451457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kumimoji="1" lang="en-US" altLang="ko-KR" dirty="0" smtClean="0">
                <a:latin typeface="THEJung170" charset="-127"/>
                <a:ea typeface="THEJung170" charset="-127"/>
                <a:cs typeface="THEJung170" charset="-127"/>
              </a:rPr>
              <a:t>Absolute</a:t>
            </a:r>
            <a:endParaRPr kumimoji="1" lang="ko-KR" altLang="en-US" dirty="0">
              <a:latin typeface="THEJung170" charset="-127"/>
              <a:ea typeface="THEJung170" charset="-127"/>
              <a:cs typeface="THEJung170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1140711" y="3179465"/>
            <a:ext cx="702000" cy="972000"/>
            <a:chOff x="1208314" y="2899228"/>
            <a:chExt cx="865415" cy="1300480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463" r="16991"/>
            <a:stretch/>
          </p:blipFill>
          <p:spPr>
            <a:xfrm>
              <a:off x="1208314" y="2899228"/>
              <a:ext cx="865415" cy="1300480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21670" y="3231059"/>
              <a:ext cx="648993" cy="612000"/>
            </a:xfrm>
            <a:prstGeom prst="rect">
              <a:avLst/>
            </a:prstGeom>
          </p:spPr>
        </p:pic>
      </p:grpSp>
      <p:grpSp>
        <p:nvGrpSpPr>
          <p:cNvPr id="9" name="그룹 8"/>
          <p:cNvGrpSpPr/>
          <p:nvPr/>
        </p:nvGrpSpPr>
        <p:grpSpPr>
          <a:xfrm>
            <a:off x="8332995" y="3187269"/>
            <a:ext cx="1008000" cy="972000"/>
            <a:chOff x="4232728" y="2899228"/>
            <a:chExt cx="1300480" cy="1300480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32728" y="2899228"/>
              <a:ext cx="1300480" cy="1300480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8133" y="3243469"/>
              <a:ext cx="648992" cy="612000"/>
            </a:xfrm>
            <a:prstGeom prst="rect">
              <a:avLst/>
            </a:prstGeom>
          </p:spPr>
        </p:pic>
      </p:grpSp>
      <p:pic>
        <p:nvPicPr>
          <p:cNvPr id="11" name="그림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4297" y="3179465"/>
            <a:ext cx="972000" cy="97200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8646" y="3170190"/>
            <a:ext cx="972000" cy="97200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344" y="3170190"/>
            <a:ext cx="972000" cy="972000"/>
          </a:xfrm>
          <a:prstGeom prst="rect">
            <a:avLst/>
          </a:prstGeom>
        </p:spPr>
      </p:pic>
      <p:sp>
        <p:nvSpPr>
          <p:cNvPr id="14" name="L 도형 13"/>
          <p:cNvSpPr>
            <a:spLocks noChangeAspect="1"/>
          </p:cNvSpPr>
          <p:nvPr/>
        </p:nvSpPr>
        <p:spPr>
          <a:xfrm rot="13500000">
            <a:off x="3850767" y="3476464"/>
            <a:ext cx="378000" cy="378000"/>
          </a:xfrm>
          <a:prstGeom prst="corner">
            <a:avLst>
              <a:gd name="adj1" fmla="val 22727"/>
              <a:gd name="adj2" fmla="val 22727"/>
            </a:avLst>
          </a:prstGeom>
          <a:solidFill>
            <a:srgbClr val="135C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rgbClr val="135CA8"/>
              </a:solidFill>
            </a:endParaRPr>
          </a:p>
        </p:txBody>
      </p:sp>
      <p:sp>
        <p:nvSpPr>
          <p:cNvPr id="16" name="L 도형 15"/>
          <p:cNvSpPr>
            <a:spLocks noChangeAspect="1"/>
          </p:cNvSpPr>
          <p:nvPr/>
        </p:nvSpPr>
        <p:spPr>
          <a:xfrm rot="13500000">
            <a:off x="5639714" y="3484269"/>
            <a:ext cx="378000" cy="378000"/>
          </a:xfrm>
          <a:prstGeom prst="corner">
            <a:avLst>
              <a:gd name="adj1" fmla="val 22727"/>
              <a:gd name="adj2" fmla="val 22727"/>
            </a:avLst>
          </a:prstGeom>
          <a:solidFill>
            <a:srgbClr val="135C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rgbClr val="135CA8"/>
              </a:solidFill>
            </a:endParaRPr>
          </a:p>
        </p:txBody>
      </p:sp>
      <p:sp>
        <p:nvSpPr>
          <p:cNvPr id="17" name="L 도형 16"/>
          <p:cNvSpPr>
            <a:spLocks noChangeAspect="1"/>
          </p:cNvSpPr>
          <p:nvPr/>
        </p:nvSpPr>
        <p:spPr>
          <a:xfrm rot="13500000">
            <a:off x="7683257" y="3467190"/>
            <a:ext cx="378000" cy="378000"/>
          </a:xfrm>
          <a:prstGeom prst="corner">
            <a:avLst>
              <a:gd name="adj1" fmla="val 22727"/>
              <a:gd name="adj2" fmla="val 22727"/>
            </a:avLst>
          </a:prstGeom>
          <a:solidFill>
            <a:srgbClr val="135C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rgbClr val="135CA8"/>
              </a:solidFill>
            </a:endParaRPr>
          </a:p>
        </p:txBody>
      </p:sp>
      <p:sp>
        <p:nvSpPr>
          <p:cNvPr id="18" name="L 도형 17"/>
          <p:cNvSpPr>
            <a:spLocks noChangeAspect="1"/>
          </p:cNvSpPr>
          <p:nvPr/>
        </p:nvSpPr>
        <p:spPr>
          <a:xfrm rot="13500000">
            <a:off x="9525914" y="3501775"/>
            <a:ext cx="378000" cy="378000"/>
          </a:xfrm>
          <a:prstGeom prst="corner">
            <a:avLst>
              <a:gd name="adj1" fmla="val 22727"/>
              <a:gd name="adj2" fmla="val 22727"/>
            </a:avLst>
          </a:prstGeom>
          <a:solidFill>
            <a:srgbClr val="135C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rgbClr val="135CA8"/>
              </a:solidFill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8736" y="90004"/>
            <a:ext cx="1390128" cy="1112102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9948" y="3183369"/>
            <a:ext cx="972000" cy="972000"/>
          </a:xfrm>
          <a:prstGeom prst="rect">
            <a:avLst/>
          </a:prstGeom>
        </p:spPr>
      </p:pic>
      <p:sp>
        <p:nvSpPr>
          <p:cNvPr id="22" name="L 도형 21"/>
          <p:cNvSpPr>
            <a:spLocks noChangeAspect="1"/>
          </p:cNvSpPr>
          <p:nvPr/>
        </p:nvSpPr>
        <p:spPr>
          <a:xfrm rot="13500000">
            <a:off x="2031281" y="3505409"/>
            <a:ext cx="378000" cy="378000"/>
          </a:xfrm>
          <a:prstGeom prst="corner">
            <a:avLst>
              <a:gd name="adj1" fmla="val 22727"/>
              <a:gd name="adj2" fmla="val 22727"/>
            </a:avLst>
          </a:prstGeom>
          <a:solidFill>
            <a:srgbClr val="135C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rgbClr val="135CA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7748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IMPLEMENT ATTRIBUTES"/>
          <p:cNvSpPr txBox="1"/>
          <p:nvPr/>
        </p:nvSpPr>
        <p:spPr>
          <a:xfrm>
            <a:off x="477704" y="341869"/>
            <a:ext cx="6644928" cy="95180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6786" tIns="26786" rIns="26786" bIns="26786" anchor="b">
            <a:normAutofit/>
          </a:bodyPr>
          <a:lstStyle>
            <a:lvl1pPr algn="l" defTabSz="402550">
              <a:defRPr sz="11662" b="0" spc="583">
                <a:solidFill>
                  <a:srgbClr val="3A3A3A"/>
                </a:solidFill>
                <a:latin typeface="Futura Condensed"/>
                <a:ea typeface="Futura Condensed"/>
                <a:cs typeface="Futura Condensed"/>
                <a:sym typeface="Futura Condensed"/>
              </a:defRPr>
            </a:lvl1pPr>
          </a:lstStyle>
          <a:p>
            <a:r>
              <a:rPr sz="4800"/>
              <a:t>IMPLEMENT ATTRIBUTES</a:t>
            </a:r>
          </a:p>
        </p:txBody>
      </p:sp>
      <p:pic>
        <p:nvPicPr>
          <p:cNvPr id="312" name="스크린샷 2017-11-19 오후 5.51.12.png" descr="스크린샷 2017-11-19 오후 5.51.1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40753" y="1314726"/>
            <a:ext cx="4920610" cy="4228549"/>
          </a:xfrm>
          <a:prstGeom prst="rect">
            <a:avLst/>
          </a:prstGeom>
          <a:ln w="3175">
            <a:miter lim="400000"/>
          </a:ln>
        </p:spPr>
      </p:pic>
      <p:pic>
        <p:nvPicPr>
          <p:cNvPr id="313" name="스크린샷 2017-11-19 오후 5.51.27.png" descr="스크린샷 2017-11-19 오후 5.51.27.png"/>
          <p:cNvPicPr>
            <a:picLocks noChangeAspect="1"/>
          </p:cNvPicPr>
          <p:nvPr/>
        </p:nvPicPr>
        <p:blipFill>
          <a:blip r:embed="rId3">
            <a:extLst/>
          </a:blip>
          <a:srcRect b="26223"/>
          <a:stretch>
            <a:fillRect/>
          </a:stretch>
        </p:blipFill>
        <p:spPr>
          <a:xfrm>
            <a:off x="3947565" y="1344547"/>
            <a:ext cx="5028546" cy="4168908"/>
          </a:xfrm>
          <a:prstGeom prst="rect">
            <a:avLst/>
          </a:prstGeom>
          <a:ln w="3175">
            <a:miter lim="400000"/>
          </a:ln>
        </p:spPr>
      </p:pic>
      <p:pic>
        <p:nvPicPr>
          <p:cNvPr id="314" name="스크린샷 2017-11-19 오후 5.51.40.png" descr="스크린샷 2017-11-19 오후 5.51.40.png"/>
          <p:cNvPicPr>
            <a:picLocks noChangeAspect="1"/>
          </p:cNvPicPr>
          <p:nvPr/>
        </p:nvPicPr>
        <p:blipFill>
          <a:blip r:embed="rId4">
            <a:extLst/>
          </a:blip>
          <a:srcRect t="23686" b="288"/>
          <a:stretch>
            <a:fillRect/>
          </a:stretch>
        </p:blipFill>
        <p:spPr>
          <a:xfrm>
            <a:off x="6811176" y="1384792"/>
            <a:ext cx="5066641" cy="4088416"/>
          </a:xfrm>
          <a:prstGeom prst="rect">
            <a:avLst/>
          </a:prstGeom>
          <a:ln w="3175">
            <a:miter lim="400000"/>
          </a:ln>
        </p:spPr>
      </p:pic>
      <p:sp>
        <p:nvSpPr>
          <p:cNvPr id="315" name="추가로 남겨진 이슈를 해결하는 패치까지 작성하여 리뷰를 거쳐 머지가 되었다."/>
          <p:cNvSpPr txBox="1"/>
          <p:nvPr/>
        </p:nvSpPr>
        <p:spPr>
          <a:xfrm>
            <a:off x="814994" y="5834419"/>
            <a:ext cx="10562013" cy="49723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86" tIns="26786" rIns="26786" bIns="26786" anchor="ctr">
            <a:spAutoFit/>
          </a:bodyPr>
          <a:lstStyle>
            <a:lvl1pPr marL="457200" indent="-457200" defTabSz="457200">
              <a:lnSpc>
                <a:spcPct val="120000"/>
              </a:lnSpc>
              <a:tabLst>
                <a:tab pos="139700" algn="l"/>
                <a:tab pos="457200" algn="l"/>
              </a:tabLst>
              <a:defRPr sz="5700" b="0">
                <a:solidFill>
                  <a:srgbClr val="24292E"/>
                </a:solidFill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r>
              <a:rPr sz="2400">
                <a:latin typeface="THEJung140" charset="-127"/>
                <a:ea typeface="THEJung140" charset="-127"/>
                <a:cs typeface="THEJung140" charset="-127"/>
              </a:rPr>
              <a:t>추가로 남겨진 이슈를 해결하는 패치까지 작성하여 리뷰를 거쳐 머지가 되었다.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7348" y="90439"/>
            <a:ext cx="1389947" cy="1111957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49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53781338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RESULT"/>
          <p:cNvSpPr txBox="1"/>
          <p:nvPr/>
        </p:nvSpPr>
        <p:spPr>
          <a:xfrm>
            <a:off x="477704" y="341869"/>
            <a:ext cx="6644928" cy="95180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6786" tIns="26786" rIns="26786" bIns="26786" anchor="b">
            <a:noAutofit/>
          </a:bodyPr>
          <a:lstStyle>
            <a:lvl1pPr algn="l" defTabSz="402550">
              <a:defRPr sz="11662" b="0" spc="583">
                <a:solidFill>
                  <a:srgbClr val="3A3A3A"/>
                </a:solidFill>
                <a:latin typeface="Futura Condensed"/>
                <a:ea typeface="Futura Condensed"/>
                <a:cs typeface="Futura Condensed"/>
                <a:sym typeface="Futura Condensed"/>
              </a:defRPr>
            </a:lvl1pPr>
          </a:lstStyle>
          <a:p>
            <a:r>
              <a:rPr sz="4800"/>
              <a:t>RESULT</a:t>
            </a:r>
          </a:p>
        </p:txBody>
      </p:sp>
      <p:grpSp>
        <p:nvGrpSpPr>
          <p:cNvPr id="326" name="그룹"/>
          <p:cNvGrpSpPr/>
          <p:nvPr/>
        </p:nvGrpSpPr>
        <p:grpSpPr>
          <a:xfrm>
            <a:off x="2471416" y="1419884"/>
            <a:ext cx="7249169" cy="3851594"/>
            <a:chOff x="-50800" y="0"/>
            <a:chExt cx="14500225" cy="7704190"/>
          </a:xfrm>
        </p:grpSpPr>
        <p:pic>
          <p:nvPicPr>
            <p:cNvPr id="321" name="스크린샷 2017-11-19 오후 5.56.30.png" descr="스크린샷 2017-11-19 오후 5.56.30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b="30559"/>
            <a:stretch>
              <a:fillRect/>
            </a:stretch>
          </p:blipFill>
          <p:spPr>
            <a:xfrm>
              <a:off x="119260" y="0"/>
              <a:ext cx="14160264" cy="7704191"/>
            </a:xfrm>
            <a:prstGeom prst="rect">
              <a:avLst/>
            </a:prstGeom>
            <a:ln w="3175" cap="flat">
              <a:noFill/>
              <a:miter lim="400000"/>
            </a:ln>
            <a:effectLst/>
          </p:spPr>
        </p:pic>
        <p:pic>
          <p:nvPicPr>
            <p:cNvPr id="322" name="직사각형" descr="직사각형"/>
            <p:cNvPicPr>
              <a:picLocks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50800" y="2436018"/>
              <a:ext cx="14500225" cy="1371601"/>
            </a:xfrm>
            <a:prstGeom prst="rect">
              <a:avLst/>
            </a:prstGeom>
            <a:effectLst/>
          </p:spPr>
        </p:pic>
        <p:pic>
          <p:nvPicPr>
            <p:cNvPr id="324" name="직사각형" descr="직사각형"/>
            <p:cNvPicPr>
              <a:picLocks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50800" y="6217775"/>
              <a:ext cx="14500225" cy="1371601"/>
            </a:xfrm>
            <a:prstGeom prst="rect">
              <a:avLst/>
            </a:prstGeom>
            <a:effectLst/>
          </p:spPr>
        </p:pic>
      </p:grpSp>
      <p:sp>
        <p:nvSpPr>
          <p:cNvPr id="327" name="컨트리뷰톤 기간동안의 attributes 구현은 막을 내렸습니다."/>
          <p:cNvSpPr txBox="1"/>
          <p:nvPr/>
        </p:nvSpPr>
        <p:spPr>
          <a:xfrm>
            <a:off x="1283811" y="5691982"/>
            <a:ext cx="9624379" cy="58032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86" tIns="26786" rIns="26786" bIns="26786" anchor="ctr">
            <a:spAutoFit/>
          </a:bodyPr>
          <a:lstStyle>
            <a:lvl1pPr marL="457200" indent="-457200" defTabSz="457200">
              <a:lnSpc>
                <a:spcPct val="120000"/>
              </a:lnSpc>
              <a:tabLst>
                <a:tab pos="139700" algn="l"/>
                <a:tab pos="457200" algn="l"/>
              </a:tabLst>
              <a:defRPr sz="5700" b="0">
                <a:solidFill>
                  <a:srgbClr val="24292E"/>
                </a:solidFill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r>
              <a:rPr sz="2850">
                <a:latin typeface="THEJung140" charset="-127"/>
                <a:ea typeface="THEJung140" charset="-127"/>
                <a:cs typeface="THEJung140" charset="-127"/>
              </a:rPr>
              <a:t>컨트리뷰톤 기간동안의 attributes 구현은 막을 내렸습니다.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7348" y="90439"/>
            <a:ext cx="1389947" cy="1111957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50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06381962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15 patches landed…"/>
          <p:cNvSpPr txBox="1"/>
          <p:nvPr/>
        </p:nvSpPr>
        <p:spPr>
          <a:xfrm>
            <a:off x="786046" y="1430356"/>
            <a:ext cx="8498896" cy="245443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86" tIns="26786" rIns="26786" bIns="26786" anchor="ctr">
            <a:spAutoFit/>
          </a:bodyPr>
          <a:lstStyle/>
          <a:p>
            <a:pPr marL="228577" indent="-228577" defTabSz="228577">
              <a:lnSpc>
                <a:spcPct val="150000"/>
              </a:lnSpc>
              <a:tabLst>
                <a:tab pos="69843" algn="l"/>
                <a:tab pos="228577" algn="l"/>
              </a:tabLst>
              <a:defRPr sz="7200" b="0">
                <a:solidFill>
                  <a:srgbClr val="24292E"/>
                </a:solidFill>
                <a:latin typeface="Futura"/>
                <a:ea typeface="Futura"/>
                <a:cs typeface="Futura"/>
                <a:sym typeface="Futura"/>
              </a:defRPr>
            </a:pPr>
            <a:r>
              <a:rPr sz="3200" dirty="0">
                <a:latin typeface="THEJung140" charset="-127"/>
                <a:ea typeface="THEJung140" charset="-127"/>
                <a:cs typeface="THEJung140" charset="-127"/>
              </a:rPr>
              <a:t>15 patches landed</a:t>
            </a:r>
          </a:p>
          <a:p>
            <a:pPr marL="569459" lvl="1" indent="-347231" defTabSz="228577">
              <a:lnSpc>
                <a:spcPct val="150000"/>
              </a:lnSpc>
              <a:buSzPct val="145000"/>
              <a:buChar char="•"/>
              <a:tabLst>
                <a:tab pos="69843" algn="l"/>
                <a:tab pos="228577" algn="l"/>
              </a:tabLst>
              <a:defRPr sz="5000" b="0">
                <a:solidFill>
                  <a:srgbClr val="24292E"/>
                </a:solidFill>
                <a:latin typeface="Futura"/>
                <a:ea typeface="Futura"/>
                <a:cs typeface="Futura"/>
                <a:sym typeface="Futura"/>
              </a:defRPr>
            </a:pPr>
            <a:r>
              <a:rPr sz="2400" dirty="0">
                <a:latin typeface="THEJung140" charset="-127"/>
                <a:ea typeface="THEJung140" charset="-127"/>
                <a:cs typeface="THEJung140" charset="-127"/>
              </a:rPr>
              <a:t>@byeolbit(조연우) - Implement attributes feature</a:t>
            </a:r>
          </a:p>
          <a:p>
            <a:pPr marL="569459" lvl="1" indent="-347231" defTabSz="228577">
              <a:lnSpc>
                <a:spcPct val="150000"/>
              </a:lnSpc>
              <a:buSzPct val="145000"/>
              <a:buChar char="•"/>
              <a:tabLst>
                <a:tab pos="69843" algn="l"/>
                <a:tab pos="228577" algn="l"/>
              </a:tabLst>
              <a:defRPr sz="5000" b="0">
                <a:solidFill>
                  <a:srgbClr val="24292E"/>
                </a:solidFill>
                <a:latin typeface="Futura"/>
                <a:ea typeface="Futura"/>
                <a:cs typeface="Futura"/>
                <a:sym typeface="Futura"/>
              </a:defRPr>
            </a:pPr>
            <a:r>
              <a:rPr sz="2400" dirty="0">
                <a:latin typeface="THEJung140" charset="-127"/>
                <a:ea typeface="THEJung140" charset="-127"/>
                <a:cs typeface="THEJung140" charset="-127"/>
              </a:rPr>
              <a:t>@yjaeseok(윤재석) - Implement overloading feature</a:t>
            </a:r>
          </a:p>
          <a:p>
            <a:pPr marL="569459" lvl="1" indent="-347231" defTabSz="228577">
              <a:lnSpc>
                <a:spcPct val="150000"/>
              </a:lnSpc>
              <a:buSzPct val="145000"/>
              <a:buChar char="•"/>
              <a:tabLst>
                <a:tab pos="69843" algn="l"/>
                <a:tab pos="228577" algn="l"/>
              </a:tabLst>
              <a:defRPr sz="5000" b="0">
                <a:solidFill>
                  <a:srgbClr val="24292E"/>
                </a:solidFill>
                <a:latin typeface="Futura"/>
                <a:ea typeface="Futura"/>
                <a:cs typeface="Futura"/>
                <a:sym typeface="Futura"/>
              </a:defRPr>
            </a:pPr>
            <a:r>
              <a:rPr sz="2400" dirty="0">
                <a:latin typeface="THEJung140" charset="-127"/>
                <a:ea typeface="THEJung140" charset="-127"/>
                <a:cs typeface="THEJung140" charset="-127"/>
              </a:rPr>
              <a:t>@usefulhyun(유용현) - Basic type</a:t>
            </a:r>
          </a:p>
        </p:txBody>
      </p:sp>
      <p:sp>
        <p:nvSpPr>
          <p:cNvPr id="331" name="WHAT WE DID"/>
          <p:cNvSpPr txBox="1"/>
          <p:nvPr/>
        </p:nvSpPr>
        <p:spPr>
          <a:xfrm>
            <a:off x="477704" y="341869"/>
            <a:ext cx="6644928" cy="95180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6786" tIns="26786" rIns="26786" bIns="26786" anchor="b">
            <a:normAutofit/>
          </a:bodyPr>
          <a:lstStyle>
            <a:lvl1pPr algn="l" defTabSz="402550">
              <a:defRPr sz="11662" b="0" spc="583">
                <a:solidFill>
                  <a:srgbClr val="3A3A3A"/>
                </a:solidFill>
                <a:latin typeface="Futura Condensed"/>
                <a:ea typeface="Futura Condensed"/>
                <a:cs typeface="Futura Condensed"/>
                <a:sym typeface="Futura Condensed"/>
              </a:defRPr>
            </a:lvl1pPr>
          </a:lstStyle>
          <a:p>
            <a:r>
              <a:rPr sz="4800"/>
              <a:t>WHAT WE DID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7348" y="90439"/>
            <a:ext cx="1389947" cy="1111957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51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81514332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POSTSCRIPT"/>
          <p:cNvSpPr txBox="1"/>
          <p:nvPr/>
        </p:nvSpPr>
        <p:spPr>
          <a:xfrm>
            <a:off x="477704" y="341869"/>
            <a:ext cx="6644928" cy="95180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6786" tIns="26786" rIns="26786" bIns="26786" anchor="b">
            <a:normAutofit/>
          </a:bodyPr>
          <a:lstStyle>
            <a:lvl1pPr algn="l" defTabSz="402550">
              <a:defRPr sz="11662" b="0" spc="583">
                <a:solidFill>
                  <a:srgbClr val="3A3A3A"/>
                </a:solidFill>
                <a:latin typeface="Futura Condensed"/>
                <a:ea typeface="Futura Condensed"/>
                <a:cs typeface="Futura Condensed"/>
                <a:sym typeface="Futura Condensed"/>
              </a:defRPr>
            </a:lvl1pPr>
          </a:lstStyle>
          <a:p>
            <a:r>
              <a:rPr sz="4800"/>
              <a:t>POSTSCRIPT</a:t>
            </a:r>
          </a:p>
        </p:txBody>
      </p:sp>
      <p:sp>
        <p:nvSpPr>
          <p:cNvPr id="339" name="모든 의사소통은 영어로…"/>
          <p:cNvSpPr txBox="1"/>
          <p:nvPr/>
        </p:nvSpPr>
        <p:spPr>
          <a:xfrm>
            <a:off x="967623" y="1594106"/>
            <a:ext cx="9617000" cy="226979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6786" tIns="26786" rIns="26786" bIns="26786" anchor="ctr">
            <a:spAutoFit/>
          </a:bodyPr>
          <a:lstStyle/>
          <a:p>
            <a:pPr marL="228577" indent="-228577" defTabSz="228577">
              <a:lnSpc>
                <a:spcPct val="150000"/>
              </a:lnSpc>
              <a:tabLst>
                <a:tab pos="69843" algn="l"/>
                <a:tab pos="228577" algn="l"/>
              </a:tabLst>
              <a:defRPr sz="5700" b="0">
                <a:solidFill>
                  <a:srgbClr val="24292E"/>
                </a:solidFill>
                <a:latin typeface="Futura"/>
                <a:ea typeface="Futura"/>
                <a:cs typeface="Futura"/>
                <a:sym typeface="Futura"/>
              </a:defRPr>
            </a:pPr>
            <a:r>
              <a:rPr sz="2400"/>
              <a:t>모든 의사소통은 영어로</a:t>
            </a:r>
          </a:p>
          <a:p>
            <a:pPr marL="228577" indent="-228577" defTabSz="228577">
              <a:lnSpc>
                <a:spcPct val="150000"/>
              </a:lnSpc>
              <a:tabLst>
                <a:tab pos="69843" algn="l"/>
                <a:tab pos="228577" algn="l"/>
              </a:tabLst>
              <a:defRPr sz="5700" b="0">
                <a:solidFill>
                  <a:srgbClr val="24292E"/>
                </a:solidFill>
                <a:latin typeface="Futura"/>
                <a:ea typeface="Futura"/>
                <a:cs typeface="Futura"/>
                <a:sym typeface="Futura"/>
              </a:defRPr>
            </a:pPr>
            <a:r>
              <a:rPr sz="2400"/>
              <a:t>깐깐하지만 친절한 리뷰</a:t>
            </a:r>
          </a:p>
          <a:p>
            <a:pPr marL="228577" indent="-228577" defTabSz="228577">
              <a:lnSpc>
                <a:spcPct val="150000"/>
              </a:lnSpc>
              <a:tabLst>
                <a:tab pos="69843" algn="l"/>
                <a:tab pos="228577" algn="l"/>
              </a:tabLst>
              <a:defRPr sz="5700" b="0">
                <a:solidFill>
                  <a:srgbClr val="24292E"/>
                </a:solidFill>
                <a:latin typeface="Futura"/>
                <a:ea typeface="Futura"/>
                <a:cs typeface="Futura"/>
                <a:sym typeface="Futura"/>
              </a:defRPr>
            </a:pPr>
            <a:r>
              <a:rPr sz="2400"/>
              <a:t>플랫폼별로 모든 테스트가 통과되어야 머지</a:t>
            </a:r>
          </a:p>
          <a:p>
            <a:pPr marL="228577" indent="-228577" defTabSz="228577">
              <a:lnSpc>
                <a:spcPct val="150000"/>
              </a:lnSpc>
              <a:tabLst>
                <a:tab pos="69843" algn="l"/>
                <a:tab pos="228577" algn="l"/>
              </a:tabLst>
              <a:defRPr sz="5700" b="0">
                <a:solidFill>
                  <a:srgbClr val="24292E"/>
                </a:solidFill>
                <a:latin typeface="Futura"/>
                <a:ea typeface="Futura"/>
                <a:cs typeface="Futura"/>
                <a:sym typeface="Futura"/>
              </a:defRPr>
            </a:pPr>
            <a:r>
              <a:rPr sz="2400"/>
              <a:t>&gt;&gt; 글로벌 프로젝트에 참여하고 있다는 느낌을 받을 수 있었음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7348" y="90439"/>
            <a:ext cx="1389947" cy="1111957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52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10870806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POSTSCRIPT"/>
          <p:cNvSpPr txBox="1"/>
          <p:nvPr/>
        </p:nvSpPr>
        <p:spPr>
          <a:xfrm>
            <a:off x="477704" y="341869"/>
            <a:ext cx="6644928" cy="95180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6786" tIns="26786" rIns="26786" bIns="26786" anchor="b">
            <a:normAutofit/>
          </a:bodyPr>
          <a:lstStyle>
            <a:lvl1pPr algn="l" defTabSz="402550">
              <a:defRPr sz="11662" b="0" spc="583">
                <a:solidFill>
                  <a:srgbClr val="3A3A3A"/>
                </a:solidFill>
                <a:latin typeface="Futura Condensed"/>
                <a:ea typeface="Futura Condensed"/>
                <a:cs typeface="Futura Condensed"/>
                <a:sym typeface="Futura Condensed"/>
              </a:defRPr>
            </a:lvl1pPr>
          </a:lstStyle>
          <a:p>
            <a:r>
              <a:rPr sz="4800"/>
              <a:t>POSTSCRIPT</a:t>
            </a:r>
          </a:p>
        </p:txBody>
      </p:sp>
      <p:pic>
        <p:nvPicPr>
          <p:cNvPr id="345" name="groupon216.jpg" descr="groupon216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794084" y="1702563"/>
            <a:ext cx="4603834" cy="3452875"/>
          </a:xfrm>
          <a:prstGeom prst="rect">
            <a:avLst/>
          </a:prstGeom>
          <a:ln w="3175">
            <a:miter lim="400000"/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7348" y="90439"/>
            <a:ext cx="1389947" cy="1111957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53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13375478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1B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THANK YOU"/>
          <p:cNvSpPr txBox="1">
            <a:spLocks noGrp="1"/>
          </p:cNvSpPr>
          <p:nvPr>
            <p:ph type="ctrTitle"/>
          </p:nvPr>
        </p:nvSpPr>
        <p:spPr>
          <a:xfrm>
            <a:off x="3777410" y="1796200"/>
            <a:ext cx="4637179" cy="3265600"/>
          </a:xfrm>
          <a:prstGeom prst="rect">
            <a:avLst/>
          </a:prstGeom>
        </p:spPr>
        <p:txBody>
          <a:bodyPr>
            <a:noAutofit/>
          </a:bodyPr>
          <a:lstStyle>
            <a:lvl1pPr defTabSz="640794">
              <a:defRPr sz="18564" spc="928">
                <a:solidFill>
                  <a:srgbClr val="ED1C2E"/>
                </a:solidFill>
                <a:effectLst>
                  <a:outerShdw dist="79248" dir="2100000" rotWithShape="0">
                    <a:srgbClr val="3A3A3A"/>
                  </a:outerShdw>
                </a:effectLst>
                <a:latin typeface="Futura Condensed"/>
                <a:ea typeface="Futura Condensed"/>
                <a:cs typeface="Futura Condensed"/>
                <a:sym typeface="Futura Condensed"/>
              </a:defRPr>
            </a:lvl1pPr>
          </a:lstStyle>
          <a:p>
            <a:r>
              <a:rPr sz="9699" smtClean="0">
                <a:solidFill>
                  <a:schemeClr val="bg1"/>
                </a:solidFill>
              </a:rPr>
              <a:t>THANK</a:t>
            </a:r>
            <a:r>
              <a:rPr lang="en-US" sz="9699" smtClean="0">
                <a:solidFill>
                  <a:schemeClr val="bg1"/>
                </a:solidFill>
              </a:rPr>
              <a:t/>
            </a:r>
            <a:br>
              <a:rPr lang="en-US" sz="9699" smtClean="0">
                <a:solidFill>
                  <a:schemeClr val="bg1"/>
                </a:solidFill>
              </a:rPr>
            </a:br>
            <a:r>
              <a:rPr sz="9699" smtClean="0">
                <a:solidFill>
                  <a:schemeClr val="bg1"/>
                </a:solidFill>
              </a:rPr>
              <a:t>YOU</a:t>
            </a:r>
            <a:endParaRPr sz="9699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2884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kumimoji="1" lang="en-US" altLang="ko-KR" dirty="0" smtClean="0">
                <a:latin typeface="THEJung170" charset="-127"/>
                <a:ea typeface="THEJung170" charset="-127"/>
                <a:cs typeface="THEJung170" charset="-127"/>
              </a:rPr>
              <a:t>Absolute</a:t>
            </a:r>
            <a:endParaRPr kumimoji="1" lang="ko-KR" altLang="en-US" dirty="0">
              <a:latin typeface="THEJung170" charset="-127"/>
              <a:ea typeface="THEJung170" charset="-127"/>
              <a:cs typeface="THEJung17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8736" y="90004"/>
            <a:ext cx="1390128" cy="111210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2440" y="1965809"/>
            <a:ext cx="3627120" cy="3627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656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kumimoji="1" lang="en-US" altLang="ko-KR" dirty="0" smtClean="0">
                <a:latin typeface="THEJung170" charset="-127"/>
                <a:ea typeface="THEJung170" charset="-127"/>
                <a:cs typeface="THEJung170" charset="-127"/>
              </a:rPr>
              <a:t>Absolute</a:t>
            </a:r>
            <a:endParaRPr kumimoji="1" lang="ko-KR" altLang="en-US" dirty="0">
              <a:latin typeface="THEJung170" charset="-127"/>
              <a:ea typeface="THEJung170" charset="-127"/>
              <a:cs typeface="THEJung170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1140711" y="3179465"/>
            <a:ext cx="702000" cy="972000"/>
            <a:chOff x="1208314" y="2899228"/>
            <a:chExt cx="865415" cy="1300480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463" r="16991"/>
            <a:stretch/>
          </p:blipFill>
          <p:spPr>
            <a:xfrm>
              <a:off x="1208314" y="2899228"/>
              <a:ext cx="865415" cy="1300480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21670" y="3231059"/>
              <a:ext cx="648993" cy="612000"/>
            </a:xfrm>
            <a:prstGeom prst="rect">
              <a:avLst/>
            </a:prstGeom>
          </p:spPr>
        </p:pic>
      </p:grpSp>
      <p:grpSp>
        <p:nvGrpSpPr>
          <p:cNvPr id="9" name="그룹 8"/>
          <p:cNvGrpSpPr/>
          <p:nvPr/>
        </p:nvGrpSpPr>
        <p:grpSpPr>
          <a:xfrm>
            <a:off x="8332995" y="3187269"/>
            <a:ext cx="1008000" cy="972000"/>
            <a:chOff x="4232728" y="2899228"/>
            <a:chExt cx="1300480" cy="1300480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32728" y="2899228"/>
              <a:ext cx="1300480" cy="1300480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8133" y="3243469"/>
              <a:ext cx="648992" cy="612000"/>
            </a:xfrm>
            <a:prstGeom prst="rect">
              <a:avLst/>
            </a:prstGeom>
          </p:spPr>
        </p:pic>
      </p:grpSp>
      <p:pic>
        <p:nvPicPr>
          <p:cNvPr id="11" name="그림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4297" y="3179465"/>
            <a:ext cx="972000" cy="97200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8646" y="3170190"/>
            <a:ext cx="972000" cy="97200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344" y="3170190"/>
            <a:ext cx="972000" cy="972000"/>
          </a:xfrm>
          <a:prstGeom prst="rect">
            <a:avLst/>
          </a:prstGeom>
        </p:spPr>
      </p:pic>
      <p:sp>
        <p:nvSpPr>
          <p:cNvPr id="14" name="L 도형 13"/>
          <p:cNvSpPr>
            <a:spLocks noChangeAspect="1"/>
          </p:cNvSpPr>
          <p:nvPr/>
        </p:nvSpPr>
        <p:spPr>
          <a:xfrm rot="13500000">
            <a:off x="3850767" y="3476464"/>
            <a:ext cx="378000" cy="378000"/>
          </a:xfrm>
          <a:prstGeom prst="corner">
            <a:avLst>
              <a:gd name="adj1" fmla="val 22727"/>
              <a:gd name="adj2" fmla="val 22727"/>
            </a:avLst>
          </a:prstGeom>
          <a:solidFill>
            <a:srgbClr val="135C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L 도형 15"/>
          <p:cNvSpPr>
            <a:spLocks noChangeAspect="1"/>
          </p:cNvSpPr>
          <p:nvPr/>
        </p:nvSpPr>
        <p:spPr>
          <a:xfrm rot="13500000">
            <a:off x="5639714" y="3484269"/>
            <a:ext cx="378000" cy="378000"/>
          </a:xfrm>
          <a:prstGeom prst="corner">
            <a:avLst>
              <a:gd name="adj1" fmla="val 22727"/>
              <a:gd name="adj2" fmla="val 22727"/>
            </a:avLst>
          </a:prstGeom>
          <a:solidFill>
            <a:srgbClr val="135C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L 도형 16"/>
          <p:cNvSpPr>
            <a:spLocks noChangeAspect="1"/>
          </p:cNvSpPr>
          <p:nvPr/>
        </p:nvSpPr>
        <p:spPr>
          <a:xfrm rot="13500000">
            <a:off x="7683257" y="3467190"/>
            <a:ext cx="378000" cy="378000"/>
          </a:xfrm>
          <a:prstGeom prst="corner">
            <a:avLst>
              <a:gd name="adj1" fmla="val 22727"/>
              <a:gd name="adj2" fmla="val 22727"/>
            </a:avLst>
          </a:prstGeom>
          <a:solidFill>
            <a:srgbClr val="135C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8" name="L 도형 17"/>
          <p:cNvSpPr>
            <a:spLocks noChangeAspect="1"/>
          </p:cNvSpPr>
          <p:nvPr/>
        </p:nvSpPr>
        <p:spPr>
          <a:xfrm rot="13500000">
            <a:off x="9525914" y="3501775"/>
            <a:ext cx="378000" cy="378000"/>
          </a:xfrm>
          <a:prstGeom prst="corner">
            <a:avLst>
              <a:gd name="adj1" fmla="val 22727"/>
              <a:gd name="adj2" fmla="val 22727"/>
            </a:avLst>
          </a:prstGeom>
          <a:solidFill>
            <a:srgbClr val="135C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8736" y="90004"/>
            <a:ext cx="1390128" cy="1112102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9948" y="3183369"/>
            <a:ext cx="972000" cy="972000"/>
          </a:xfrm>
          <a:prstGeom prst="rect">
            <a:avLst/>
          </a:prstGeom>
        </p:spPr>
      </p:pic>
      <p:sp>
        <p:nvSpPr>
          <p:cNvPr id="22" name="L 도형 21"/>
          <p:cNvSpPr>
            <a:spLocks noChangeAspect="1"/>
          </p:cNvSpPr>
          <p:nvPr/>
        </p:nvSpPr>
        <p:spPr>
          <a:xfrm rot="13500000">
            <a:off x="2031281" y="3505409"/>
            <a:ext cx="378000" cy="378000"/>
          </a:xfrm>
          <a:prstGeom prst="corner">
            <a:avLst>
              <a:gd name="adj1" fmla="val 22727"/>
              <a:gd name="adj2" fmla="val 22727"/>
            </a:avLst>
          </a:prstGeom>
          <a:solidFill>
            <a:srgbClr val="135C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955782" y="2941320"/>
            <a:ext cx="997212" cy="150876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2648130" y="2941320"/>
            <a:ext cx="997212" cy="150876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6332014" y="2941859"/>
            <a:ext cx="1272956" cy="150876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6887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1" grpId="0" animBg="1"/>
      <p:bldP spid="2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kumimoji="1" lang="en-US" altLang="ko-KR" dirty="0" smtClean="0">
                <a:latin typeface="THEJung170" charset="-127"/>
                <a:ea typeface="THEJung170" charset="-127"/>
                <a:cs typeface="THEJung170" charset="-127"/>
              </a:rPr>
              <a:t>Absolute</a:t>
            </a:r>
            <a:endParaRPr kumimoji="1" lang="ko-KR" altLang="en-US" dirty="0">
              <a:latin typeface="THEJung170" charset="-127"/>
              <a:ea typeface="THEJung170" charset="-127"/>
              <a:cs typeface="THEJung17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8736" y="90004"/>
            <a:ext cx="1390128" cy="111210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0400" y="2010728"/>
            <a:ext cx="3251200" cy="3535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678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>
                <a:latin typeface="THEJung170" charset="-127"/>
                <a:ea typeface="THEJung170" charset="-127"/>
                <a:cs typeface="THEJung170" charset="-127"/>
              </a:rPr>
              <a:t>Absolute</a:t>
            </a:r>
            <a:endParaRPr kumimoji="1" lang="ko-KR" altLang="en-US" dirty="0">
              <a:latin typeface="THEJung170" charset="-127"/>
              <a:ea typeface="THEJung170" charset="-127"/>
              <a:cs typeface="THEJung170" charset="-127"/>
            </a:endParaRPr>
          </a:p>
        </p:txBody>
      </p:sp>
      <p:sp>
        <p:nvSpPr>
          <p:cNvPr id="14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R="0" lvl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1" lang="en-US" altLang="ko-KR" sz="2400" dirty="0" smtClean="0">
                <a:latin typeface="THEJung140" charset="-127"/>
                <a:ea typeface="THEJung140" charset="-127"/>
                <a:cs typeface="THEJung140" charset="-127"/>
              </a:rPr>
              <a:t>Physical Web</a:t>
            </a:r>
          </a:p>
          <a:p>
            <a:pPr marR="0" lvl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1" lang="en-US" altLang="ko-KR" sz="2400" dirty="0" smtClean="0">
                <a:latin typeface="THEJung140" charset="-127"/>
                <a:ea typeface="THEJung140" charset="-127"/>
                <a:cs typeface="THEJung140" charset="-127"/>
              </a:rPr>
              <a:t>PWA</a:t>
            </a:r>
          </a:p>
          <a:p>
            <a:pPr marR="0" lvl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1" lang="en-US" altLang="ko-KR" sz="2400" dirty="0" smtClean="0">
                <a:latin typeface="THEJung140" charset="-127"/>
                <a:ea typeface="THEJung140" charset="-127"/>
                <a:cs typeface="THEJung140" charset="-127"/>
              </a:rPr>
              <a:t>Web Payment</a:t>
            </a:r>
          </a:p>
          <a:p>
            <a:pPr marR="0" lvl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1" lang="en-US" altLang="ko-KR" sz="2400" dirty="0" smtClean="0">
                <a:latin typeface="THEJung140" charset="-127"/>
                <a:ea typeface="THEJung140" charset="-127"/>
                <a:cs typeface="THEJung140" charset="-127"/>
              </a:rPr>
              <a:t>Push Notification</a:t>
            </a:r>
            <a:endParaRPr kumimoji="1" lang="ko-KR" altLang="en-US" sz="2400" dirty="0">
              <a:latin typeface="THEJung140" charset="-127"/>
              <a:ea typeface="THEJung140" charset="-127"/>
              <a:cs typeface="THEJung14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8736" y="90004"/>
            <a:ext cx="1390128" cy="1112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467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3745</TotalTime>
  <Words>926</Words>
  <Application>Microsoft Macintosh PowerPoint</Application>
  <PresentationFormat>와이드스크린</PresentationFormat>
  <Paragraphs>291</Paragraphs>
  <Slides>55</Slides>
  <Notes>20</Notes>
  <HiddenSlides>0</HiddenSlides>
  <MMClips>0</MMClips>
  <ScaleCrop>false</ScaleCrop>
  <HeadingPairs>
    <vt:vector size="6" baseType="variant">
      <vt:variant>
        <vt:lpstr>사용한 글꼴</vt:lpstr>
      </vt:variant>
      <vt:variant>
        <vt:i4>18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55</vt:i4>
      </vt:variant>
    </vt:vector>
  </HeadingPairs>
  <TitlesOfParts>
    <vt:vector size="74" baseType="lpstr">
      <vt:lpstr>1HoonJunglebook</vt:lpstr>
      <vt:lpstr>맑은 고딕</vt:lpstr>
      <vt:lpstr>Futura</vt:lpstr>
      <vt:lpstr>Futura Condensed</vt:lpstr>
      <vt:lpstr>Futura Condensed Medium</vt:lpstr>
      <vt:lpstr>Futura Medium</vt:lpstr>
      <vt:lpstr>Futura XBlkCn BT Extra Black</vt:lpstr>
      <vt:lpstr>Helvetica Neue</vt:lpstr>
      <vt:lpstr>Helvetica Neue Light</vt:lpstr>
      <vt:lpstr>Helvetica Neue Medium</vt:lpstr>
      <vt:lpstr>Mangal</vt:lpstr>
      <vt:lpstr>Menlo</vt:lpstr>
      <vt:lpstr>Monaco</vt:lpstr>
      <vt:lpstr>Nanum Gothic ExtraBold</vt:lpstr>
      <vt:lpstr>THEJung140</vt:lpstr>
      <vt:lpstr>THEJung160</vt:lpstr>
      <vt:lpstr>THEJung170</vt:lpstr>
      <vt:lpstr>Arial</vt:lpstr>
      <vt:lpstr>Office 테마</vt:lpstr>
      <vt:lpstr>PowerPoint 프레젠테이션</vt:lpstr>
      <vt:lpstr>저는 이런 사람입니다</vt:lpstr>
      <vt:lpstr>PowerPoint 프레젠테이션</vt:lpstr>
      <vt:lpstr>PowerPoint 프레젠테이션</vt:lpstr>
      <vt:lpstr>Absolute</vt:lpstr>
      <vt:lpstr>Absolute</vt:lpstr>
      <vt:lpstr>Absolute</vt:lpstr>
      <vt:lpstr>Absolute</vt:lpstr>
      <vt:lpstr>Absolute</vt:lpstr>
      <vt:lpstr>Absolute</vt:lpstr>
      <vt:lpstr>PowerPoint 프레젠테이션</vt:lpstr>
      <vt:lpstr>PowerPoint 프레젠테이션</vt:lpstr>
      <vt:lpstr>컨트리뷰톤 목표</vt:lpstr>
      <vt:lpstr>주요 PR </vt:lpstr>
      <vt:lpstr>주요 PR </vt:lpstr>
      <vt:lpstr>주요 PR </vt:lpstr>
      <vt:lpstr>주요 PR </vt:lpstr>
      <vt:lpstr>주요 PR </vt:lpstr>
      <vt:lpstr>주요 PR </vt:lpstr>
      <vt:lpstr>주요 PR </vt:lpstr>
      <vt:lpstr>주요 PR </vt:lpstr>
      <vt:lpstr>목표대비 진행정도</vt:lpstr>
      <vt:lpstr>Future Plan</vt:lpstr>
      <vt:lpstr>PowerPoint 프레젠테이션</vt:lpstr>
      <vt:lpstr>PowerPoint 프레젠테이션</vt:lpstr>
      <vt:lpstr>PowerPoint 프레젠테이션</vt:lpstr>
      <vt:lpstr>PowerPoint 프레젠테이션</vt:lpstr>
      <vt:lpstr>WHO AM I?</vt:lpstr>
      <vt:lpstr>NATIVE MODULES ON NODE.JS</vt:lpstr>
      <vt:lpstr>NATIVE MODULES ON NODE.JS</vt:lpstr>
      <vt:lpstr>BACARDI PROJECT IS..</vt:lpstr>
      <vt:lpstr>HELLO BACARDI!</vt:lpstr>
      <vt:lpstr>HELLO BACARDI!</vt:lpstr>
      <vt:lpstr>HELLO BACARDI!</vt:lpstr>
      <vt:lpstr>HELLO BACARDI!</vt:lpstr>
      <vt:lpstr>HELLO BACARDI!</vt:lpstr>
      <vt:lpstr>HELLO BACARDI!</vt:lpstr>
      <vt:lpstr>SETUP THE GOAL</vt:lpstr>
      <vt:lpstr>SETUP THE GOAL</vt:lpstr>
      <vt:lpstr>READ AND READ…</vt:lpstr>
      <vt:lpstr>READ AND READ…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THANK YOU</vt:lpstr>
    </vt:vector>
  </TitlesOfParts>
  <Company/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김하은</dc:creator>
  <cp:lastModifiedBy>조상경</cp:lastModifiedBy>
  <cp:revision>72</cp:revision>
  <cp:lastPrinted>2017-11-20T05:50:32Z</cp:lastPrinted>
  <dcterms:created xsi:type="dcterms:W3CDTF">2017-11-16T07:33:39Z</dcterms:created>
  <dcterms:modified xsi:type="dcterms:W3CDTF">2017-11-20T06:30:34Z</dcterms:modified>
</cp:coreProperties>
</file>